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3">
  <p:sldMasterIdLst>
    <p:sldMasterId id="2147483648" r:id="rId1"/>
  </p:sldMasterIdLst>
  <p:notesMasterIdLst>
    <p:notesMasterId r:id="rId26"/>
  </p:notesMasterIdLst>
  <p:sldIdLst>
    <p:sldId id="548" r:id="rId2"/>
    <p:sldId id="748" r:id="rId3"/>
    <p:sldId id="825" r:id="rId4"/>
    <p:sldId id="826" r:id="rId5"/>
    <p:sldId id="827" r:id="rId6"/>
    <p:sldId id="797" r:id="rId7"/>
    <p:sldId id="828" r:id="rId8"/>
    <p:sldId id="900" r:id="rId9"/>
    <p:sldId id="833" r:id="rId10"/>
    <p:sldId id="901" r:id="rId11"/>
    <p:sldId id="834" r:id="rId12"/>
    <p:sldId id="898" r:id="rId13"/>
    <p:sldId id="877" r:id="rId14"/>
    <p:sldId id="878" r:id="rId15"/>
    <p:sldId id="879" r:id="rId16"/>
    <p:sldId id="880" r:id="rId17"/>
    <p:sldId id="902" r:id="rId18"/>
    <p:sldId id="903" r:id="rId19"/>
    <p:sldId id="904" r:id="rId20"/>
    <p:sldId id="905" r:id="rId21"/>
    <p:sldId id="881" r:id="rId22"/>
    <p:sldId id="907" r:id="rId23"/>
    <p:sldId id="906" r:id="rId24"/>
    <p:sldId id="897" r:id="rId25"/>
  </p:sldIdLst>
  <p:sldSz cx="12192000" cy="6858000"/>
  <p:notesSz cx="10018713" cy="68881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CF97533-3900-4F2D-95AE-1622CC78D678}" v="47" dt="2025-12-02T05:10:04.6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5" autoAdjust="0"/>
    <p:restoredTop sz="95694" autoAdjust="0"/>
  </p:normalViewPr>
  <p:slideViewPr>
    <p:cSldViewPr snapToGrid="0" snapToObjects="1">
      <p:cViewPr varScale="1">
        <p:scale>
          <a:sx n="87" d="100"/>
          <a:sy n="87" d="100"/>
        </p:scale>
        <p:origin x="120" y="120"/>
      </p:cViewPr>
      <p:guideLst/>
    </p:cSldViewPr>
  </p:slideViewPr>
  <p:outlineViewPr>
    <p:cViewPr>
      <p:scale>
        <a:sx n="33" d="100"/>
        <a:sy n="33" d="100"/>
      </p:scale>
      <p:origin x="0" y="-10938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Wood" userId="29211411-7552-4357-9fa8-d2472f7d07cf" providerId="ADAL" clId="{79725055-7D92-4322-86BA-A2EC6130018C}"/>
    <pc:docChg chg="custSel addSld delSld modSld modNotesMaster">
      <pc:chgData name="David Wood" userId="29211411-7552-4357-9fa8-d2472f7d07cf" providerId="ADAL" clId="{79725055-7D92-4322-86BA-A2EC6130018C}" dt="2025-12-02T05:18:46.640" v="799" actId="1036"/>
      <pc:docMkLst>
        <pc:docMk/>
      </pc:docMkLst>
      <pc:sldChg chg="modSp mod">
        <pc:chgData name="David Wood" userId="29211411-7552-4357-9fa8-d2472f7d07cf" providerId="ADAL" clId="{79725055-7D92-4322-86BA-A2EC6130018C}" dt="2025-12-02T03:29:46.929" v="278" actId="255"/>
        <pc:sldMkLst>
          <pc:docMk/>
          <pc:sldMk cId="1727210125" sldId="825"/>
        </pc:sldMkLst>
        <pc:spChg chg="mod">
          <ac:chgData name="David Wood" userId="29211411-7552-4357-9fa8-d2472f7d07cf" providerId="ADAL" clId="{79725055-7D92-4322-86BA-A2EC6130018C}" dt="2025-12-02T03:29:46.929" v="278" actId="255"/>
          <ac:spMkLst>
            <pc:docMk/>
            <pc:sldMk cId="1727210125" sldId="825"/>
            <ac:spMk id="5" creationId="{00000000-0000-0000-0000-000000000000}"/>
          </ac:spMkLst>
        </pc:spChg>
      </pc:sldChg>
      <pc:sldChg chg="modSp mod">
        <pc:chgData name="David Wood" userId="29211411-7552-4357-9fa8-d2472f7d07cf" providerId="ADAL" clId="{79725055-7D92-4322-86BA-A2EC6130018C}" dt="2025-12-02T03:31:26.144" v="307" actId="2710"/>
        <pc:sldMkLst>
          <pc:docMk/>
          <pc:sldMk cId="3643993457" sldId="826"/>
        </pc:sldMkLst>
        <pc:spChg chg="mod">
          <ac:chgData name="David Wood" userId="29211411-7552-4357-9fa8-d2472f7d07cf" providerId="ADAL" clId="{79725055-7D92-4322-86BA-A2EC6130018C}" dt="2025-12-02T03:31:26.144" v="307" actId="2710"/>
          <ac:spMkLst>
            <pc:docMk/>
            <pc:sldMk cId="3643993457" sldId="826"/>
            <ac:spMk id="5" creationId="{00000000-0000-0000-0000-000000000000}"/>
          </ac:spMkLst>
        </pc:spChg>
      </pc:sldChg>
      <pc:sldChg chg="modSp mod">
        <pc:chgData name="David Wood" userId="29211411-7552-4357-9fa8-d2472f7d07cf" providerId="ADAL" clId="{79725055-7D92-4322-86BA-A2EC6130018C}" dt="2025-12-02T03:32:37.961" v="331" actId="1038"/>
        <pc:sldMkLst>
          <pc:docMk/>
          <pc:sldMk cId="3088370036" sldId="828"/>
        </pc:sldMkLst>
        <pc:spChg chg="mod">
          <ac:chgData name="David Wood" userId="29211411-7552-4357-9fa8-d2472f7d07cf" providerId="ADAL" clId="{79725055-7D92-4322-86BA-A2EC6130018C}" dt="2025-12-02T03:32:30.938" v="309" actId="14100"/>
          <ac:spMkLst>
            <pc:docMk/>
            <pc:sldMk cId="3088370036" sldId="828"/>
            <ac:spMk id="3" creationId="{9EAD6F24-ACB5-B347-BCA2-1337E7EB0258}"/>
          </ac:spMkLst>
        </pc:spChg>
        <pc:picChg chg="mod">
          <ac:chgData name="David Wood" userId="29211411-7552-4357-9fa8-d2472f7d07cf" providerId="ADAL" clId="{79725055-7D92-4322-86BA-A2EC6130018C}" dt="2025-12-02T03:32:37.961" v="331" actId="1038"/>
          <ac:picMkLst>
            <pc:docMk/>
            <pc:sldMk cId="3088370036" sldId="828"/>
            <ac:picMk id="5" creationId="{537EB2B2-6824-CFF8-D488-6858587BF023}"/>
          </ac:picMkLst>
        </pc:picChg>
      </pc:sldChg>
      <pc:sldChg chg="modSp mod">
        <pc:chgData name="David Wood" userId="29211411-7552-4357-9fa8-d2472f7d07cf" providerId="ADAL" clId="{79725055-7D92-4322-86BA-A2EC6130018C}" dt="2025-12-02T03:33:32.870" v="333" actId="1076"/>
        <pc:sldMkLst>
          <pc:docMk/>
          <pc:sldMk cId="2022008955" sldId="834"/>
        </pc:sldMkLst>
        <pc:spChg chg="mod">
          <ac:chgData name="David Wood" userId="29211411-7552-4357-9fa8-d2472f7d07cf" providerId="ADAL" clId="{79725055-7D92-4322-86BA-A2EC6130018C}" dt="2025-12-02T03:33:32.870" v="333" actId="1076"/>
          <ac:spMkLst>
            <pc:docMk/>
            <pc:sldMk cId="2022008955" sldId="834"/>
            <ac:spMk id="3" creationId="{2485060D-547E-255A-54A0-449D48C11D4A}"/>
          </ac:spMkLst>
        </pc:spChg>
      </pc:sldChg>
      <pc:sldChg chg="del">
        <pc:chgData name="David Wood" userId="29211411-7552-4357-9fa8-d2472f7d07cf" providerId="ADAL" clId="{79725055-7D92-4322-86BA-A2EC6130018C}" dt="2025-12-02T02:14:56.829" v="1" actId="2696"/>
        <pc:sldMkLst>
          <pc:docMk/>
          <pc:sldMk cId="2108212490" sldId="836"/>
        </pc:sldMkLst>
      </pc:sldChg>
      <pc:sldChg chg="del">
        <pc:chgData name="David Wood" userId="29211411-7552-4357-9fa8-d2472f7d07cf" providerId="ADAL" clId="{79725055-7D92-4322-86BA-A2EC6130018C}" dt="2025-12-02T02:15:03.414" v="3" actId="2696"/>
        <pc:sldMkLst>
          <pc:docMk/>
          <pc:sldMk cId="830665129" sldId="838"/>
        </pc:sldMkLst>
      </pc:sldChg>
      <pc:sldChg chg="del">
        <pc:chgData name="David Wood" userId="29211411-7552-4357-9fa8-d2472f7d07cf" providerId="ADAL" clId="{79725055-7D92-4322-86BA-A2EC6130018C}" dt="2025-12-02T02:15:11.575" v="5" actId="2696"/>
        <pc:sldMkLst>
          <pc:docMk/>
          <pc:sldMk cId="2049060780" sldId="839"/>
        </pc:sldMkLst>
      </pc:sldChg>
      <pc:sldChg chg="del">
        <pc:chgData name="David Wood" userId="29211411-7552-4357-9fa8-d2472f7d07cf" providerId="ADAL" clId="{79725055-7D92-4322-86BA-A2EC6130018C}" dt="2025-12-02T02:14:52.329" v="0" actId="2696"/>
        <pc:sldMkLst>
          <pc:docMk/>
          <pc:sldMk cId="1651483871" sldId="840"/>
        </pc:sldMkLst>
      </pc:sldChg>
      <pc:sldChg chg="del">
        <pc:chgData name="David Wood" userId="29211411-7552-4357-9fa8-d2472f7d07cf" providerId="ADAL" clId="{79725055-7D92-4322-86BA-A2EC6130018C}" dt="2025-12-02T02:15:00.554" v="2" actId="2696"/>
        <pc:sldMkLst>
          <pc:docMk/>
          <pc:sldMk cId="3608283374" sldId="864"/>
        </pc:sldMkLst>
      </pc:sldChg>
      <pc:sldChg chg="del">
        <pc:chgData name="David Wood" userId="29211411-7552-4357-9fa8-d2472f7d07cf" providerId="ADAL" clId="{79725055-7D92-4322-86BA-A2EC6130018C}" dt="2025-12-02T02:15:08.713" v="4" actId="2696"/>
        <pc:sldMkLst>
          <pc:docMk/>
          <pc:sldMk cId="3856634387" sldId="876"/>
        </pc:sldMkLst>
      </pc:sldChg>
      <pc:sldChg chg="addSp delSp modSp mod">
        <pc:chgData name="David Wood" userId="29211411-7552-4357-9fa8-d2472f7d07cf" providerId="ADAL" clId="{79725055-7D92-4322-86BA-A2EC6130018C}" dt="2025-12-02T03:47:11.956" v="403" actId="1076"/>
        <pc:sldMkLst>
          <pc:docMk/>
          <pc:sldMk cId="3624098963" sldId="877"/>
        </pc:sldMkLst>
        <pc:spChg chg="mod">
          <ac:chgData name="David Wood" userId="29211411-7552-4357-9fa8-d2472f7d07cf" providerId="ADAL" clId="{79725055-7D92-4322-86BA-A2EC6130018C}" dt="2025-12-02T03:41:21.604" v="378" actId="20577"/>
          <ac:spMkLst>
            <pc:docMk/>
            <pc:sldMk cId="3624098963" sldId="877"/>
            <ac:spMk id="3" creationId="{428F1321-37C8-1B22-DEAE-E36DA6B42BEC}"/>
          </ac:spMkLst>
        </pc:spChg>
        <pc:spChg chg="add mod">
          <ac:chgData name="David Wood" userId="29211411-7552-4357-9fa8-d2472f7d07cf" providerId="ADAL" clId="{79725055-7D92-4322-86BA-A2EC6130018C}" dt="2025-12-02T03:45:06.001" v="384" actId="14100"/>
          <ac:spMkLst>
            <pc:docMk/>
            <pc:sldMk cId="3624098963" sldId="877"/>
            <ac:spMk id="7" creationId="{55D65C8F-682A-5215-F338-15FDCF993351}"/>
          </ac:spMkLst>
        </pc:spChg>
        <pc:spChg chg="add del mod">
          <ac:chgData name="David Wood" userId="29211411-7552-4357-9fa8-d2472f7d07cf" providerId="ADAL" clId="{79725055-7D92-4322-86BA-A2EC6130018C}" dt="2025-12-02T03:45:41.384" v="388" actId="478"/>
          <ac:spMkLst>
            <pc:docMk/>
            <pc:sldMk cId="3624098963" sldId="877"/>
            <ac:spMk id="8" creationId="{27A8737B-977A-1EE6-0B64-2CF5295BEE27}"/>
          </ac:spMkLst>
        </pc:spChg>
        <pc:picChg chg="add del mod">
          <ac:chgData name="David Wood" userId="29211411-7552-4357-9fa8-d2472f7d07cf" providerId="ADAL" clId="{79725055-7D92-4322-86BA-A2EC6130018C}" dt="2025-12-02T03:35:56.018" v="352" actId="478"/>
          <ac:picMkLst>
            <pc:docMk/>
            <pc:sldMk cId="3624098963" sldId="877"/>
            <ac:picMk id="4" creationId="{2CB92C9B-E1C6-AE18-0ED8-1FCF8FB61CFA}"/>
          </ac:picMkLst>
        </pc:picChg>
        <pc:picChg chg="add mod">
          <ac:chgData name="David Wood" userId="29211411-7552-4357-9fa8-d2472f7d07cf" providerId="ADAL" clId="{79725055-7D92-4322-86BA-A2EC6130018C}" dt="2025-12-02T03:46:51.427" v="400" actId="1076"/>
          <ac:picMkLst>
            <pc:docMk/>
            <pc:sldMk cId="3624098963" sldId="877"/>
            <ac:picMk id="6" creationId="{51EFDB37-3E3F-1B8F-5AB2-16BC944F8609}"/>
          </ac:picMkLst>
        </pc:picChg>
        <pc:picChg chg="add mod">
          <ac:chgData name="David Wood" userId="29211411-7552-4357-9fa8-d2472f7d07cf" providerId="ADAL" clId="{79725055-7D92-4322-86BA-A2EC6130018C}" dt="2025-12-02T03:46:37.783" v="398" actId="14100"/>
          <ac:picMkLst>
            <pc:docMk/>
            <pc:sldMk cId="3624098963" sldId="877"/>
            <ac:picMk id="10" creationId="{77EAB8AE-E267-E0AA-043D-EF4160B14F07}"/>
          </ac:picMkLst>
        </pc:picChg>
        <pc:picChg chg="add mod">
          <ac:chgData name="David Wood" userId="29211411-7552-4357-9fa8-d2472f7d07cf" providerId="ADAL" clId="{79725055-7D92-4322-86BA-A2EC6130018C}" dt="2025-12-02T03:47:06.632" v="402" actId="1076"/>
          <ac:picMkLst>
            <pc:docMk/>
            <pc:sldMk cId="3624098963" sldId="877"/>
            <ac:picMk id="1028" creationId="{7E1C3B71-4A57-D9CE-EED0-320D6B9385AD}"/>
          </ac:picMkLst>
        </pc:picChg>
        <pc:picChg chg="add mod">
          <ac:chgData name="David Wood" userId="29211411-7552-4357-9fa8-d2472f7d07cf" providerId="ADAL" clId="{79725055-7D92-4322-86BA-A2EC6130018C}" dt="2025-12-02T03:47:11.956" v="403" actId="1076"/>
          <ac:picMkLst>
            <pc:docMk/>
            <pc:sldMk cId="3624098963" sldId="877"/>
            <ac:picMk id="1030" creationId="{ADC6BC61-D5D6-5C4C-12A7-4558AF853A5E}"/>
          </ac:picMkLst>
        </pc:picChg>
        <pc:picChg chg="add mod">
          <ac:chgData name="David Wood" userId="29211411-7552-4357-9fa8-d2472f7d07cf" providerId="ADAL" clId="{79725055-7D92-4322-86BA-A2EC6130018C}" dt="2025-12-02T03:46:55.744" v="401" actId="1076"/>
          <ac:picMkLst>
            <pc:docMk/>
            <pc:sldMk cId="3624098963" sldId="877"/>
            <ac:picMk id="1032" creationId="{82399F4D-8455-2C44-FA12-BC8FD50DEA8C}"/>
          </ac:picMkLst>
        </pc:picChg>
      </pc:sldChg>
      <pc:sldChg chg="modSp mod">
        <pc:chgData name="David Wood" userId="29211411-7552-4357-9fa8-d2472f7d07cf" providerId="ADAL" clId="{79725055-7D92-4322-86BA-A2EC6130018C}" dt="2025-12-02T05:09:21.300" v="707" actId="20577"/>
        <pc:sldMkLst>
          <pc:docMk/>
          <pc:sldMk cId="1287291470" sldId="878"/>
        </pc:sldMkLst>
        <pc:spChg chg="mod">
          <ac:chgData name="David Wood" userId="29211411-7552-4357-9fa8-d2472f7d07cf" providerId="ADAL" clId="{79725055-7D92-4322-86BA-A2EC6130018C}" dt="2025-12-02T05:09:21.300" v="707" actId="20577"/>
          <ac:spMkLst>
            <pc:docMk/>
            <pc:sldMk cId="1287291470" sldId="878"/>
            <ac:spMk id="5" creationId="{E71FD0CE-2157-A07D-53FB-3C8857456F01}"/>
          </ac:spMkLst>
        </pc:spChg>
      </pc:sldChg>
      <pc:sldChg chg="modSp mod">
        <pc:chgData name="David Wood" userId="29211411-7552-4357-9fa8-d2472f7d07cf" providerId="ADAL" clId="{79725055-7D92-4322-86BA-A2EC6130018C}" dt="2025-12-02T03:56:18.342" v="594" actId="20577"/>
        <pc:sldMkLst>
          <pc:docMk/>
          <pc:sldMk cId="2767066007" sldId="879"/>
        </pc:sldMkLst>
        <pc:spChg chg="mod">
          <ac:chgData name="David Wood" userId="29211411-7552-4357-9fa8-d2472f7d07cf" providerId="ADAL" clId="{79725055-7D92-4322-86BA-A2EC6130018C}" dt="2025-12-02T03:53:58.164" v="572" actId="20577"/>
          <ac:spMkLst>
            <pc:docMk/>
            <pc:sldMk cId="2767066007" sldId="879"/>
            <ac:spMk id="4" creationId="{4B4D8084-2312-43B9-45D5-F053A7B8CA19}"/>
          </ac:spMkLst>
        </pc:spChg>
        <pc:spChg chg="mod">
          <ac:chgData name="David Wood" userId="29211411-7552-4357-9fa8-d2472f7d07cf" providerId="ADAL" clId="{79725055-7D92-4322-86BA-A2EC6130018C}" dt="2025-12-02T03:56:18.342" v="594" actId="20577"/>
          <ac:spMkLst>
            <pc:docMk/>
            <pc:sldMk cId="2767066007" sldId="879"/>
            <ac:spMk id="5" creationId="{85BE5049-97CE-E8D9-662E-84980D413D89}"/>
          </ac:spMkLst>
        </pc:spChg>
      </pc:sldChg>
      <pc:sldChg chg="modSp mod">
        <pc:chgData name="David Wood" userId="29211411-7552-4357-9fa8-d2472f7d07cf" providerId="ADAL" clId="{79725055-7D92-4322-86BA-A2EC6130018C}" dt="2025-12-02T05:17:13.369" v="777" actId="108"/>
        <pc:sldMkLst>
          <pc:docMk/>
          <pc:sldMk cId="1258953221" sldId="880"/>
        </pc:sldMkLst>
        <pc:spChg chg="mod">
          <ac:chgData name="David Wood" userId="29211411-7552-4357-9fa8-d2472f7d07cf" providerId="ADAL" clId="{79725055-7D92-4322-86BA-A2EC6130018C}" dt="2025-12-02T05:16:58.508" v="776" actId="1035"/>
          <ac:spMkLst>
            <pc:docMk/>
            <pc:sldMk cId="1258953221" sldId="880"/>
            <ac:spMk id="2" creationId="{4A2F5D3A-5FC3-41E8-D97F-495BBBFE88E0}"/>
          </ac:spMkLst>
        </pc:spChg>
        <pc:spChg chg="mod">
          <ac:chgData name="David Wood" userId="29211411-7552-4357-9fa8-d2472f7d07cf" providerId="ADAL" clId="{79725055-7D92-4322-86BA-A2EC6130018C}" dt="2025-12-02T05:00:48.853" v="663" actId="20577"/>
          <ac:spMkLst>
            <pc:docMk/>
            <pc:sldMk cId="1258953221" sldId="880"/>
            <ac:spMk id="3" creationId="{58322B15-F958-E00B-633B-FDEC2333E356}"/>
          </ac:spMkLst>
        </pc:spChg>
        <pc:spChg chg="mod">
          <ac:chgData name="David Wood" userId="29211411-7552-4357-9fa8-d2472f7d07cf" providerId="ADAL" clId="{79725055-7D92-4322-86BA-A2EC6130018C}" dt="2025-12-02T04:59:14.634" v="598" actId="20577"/>
          <ac:spMkLst>
            <pc:docMk/>
            <pc:sldMk cId="1258953221" sldId="880"/>
            <ac:spMk id="4" creationId="{B7F4D671-CB79-AF01-477A-36E7ED7F74B7}"/>
          </ac:spMkLst>
        </pc:spChg>
        <pc:spChg chg="mod">
          <ac:chgData name="David Wood" userId="29211411-7552-4357-9fa8-d2472f7d07cf" providerId="ADAL" clId="{79725055-7D92-4322-86BA-A2EC6130018C}" dt="2025-12-02T05:15:09.371" v="743" actId="1076"/>
          <ac:spMkLst>
            <pc:docMk/>
            <pc:sldMk cId="1258953221" sldId="880"/>
            <ac:spMk id="6" creationId="{DF7C0687-4C49-63F9-1086-3425B3B7EC36}"/>
          </ac:spMkLst>
        </pc:spChg>
        <pc:spChg chg="mod">
          <ac:chgData name="David Wood" userId="29211411-7552-4357-9fa8-d2472f7d07cf" providerId="ADAL" clId="{79725055-7D92-4322-86BA-A2EC6130018C}" dt="2025-12-02T05:15:26.542" v="745" actId="1076"/>
          <ac:spMkLst>
            <pc:docMk/>
            <pc:sldMk cId="1258953221" sldId="880"/>
            <ac:spMk id="7" creationId="{3962D537-A925-2425-6F74-05DFD6057352}"/>
          </ac:spMkLst>
        </pc:spChg>
        <pc:spChg chg="mod">
          <ac:chgData name="David Wood" userId="29211411-7552-4357-9fa8-d2472f7d07cf" providerId="ADAL" clId="{79725055-7D92-4322-86BA-A2EC6130018C}" dt="2025-12-02T05:17:13.369" v="777" actId="108"/>
          <ac:spMkLst>
            <pc:docMk/>
            <pc:sldMk cId="1258953221" sldId="880"/>
            <ac:spMk id="8" creationId="{7985C4F1-7420-0CB6-FF90-19A6415C0DBB}"/>
          </ac:spMkLst>
        </pc:spChg>
        <pc:spChg chg="mod">
          <ac:chgData name="David Wood" userId="29211411-7552-4357-9fa8-d2472f7d07cf" providerId="ADAL" clId="{79725055-7D92-4322-86BA-A2EC6130018C}" dt="2025-12-02T05:15:17.140" v="744" actId="14100"/>
          <ac:spMkLst>
            <pc:docMk/>
            <pc:sldMk cId="1258953221" sldId="880"/>
            <ac:spMk id="10" creationId="{FB407BAC-4516-9B85-68C0-C6E074928178}"/>
          </ac:spMkLst>
        </pc:spChg>
        <pc:spChg chg="mod">
          <ac:chgData name="David Wood" userId="29211411-7552-4357-9fa8-d2472f7d07cf" providerId="ADAL" clId="{79725055-7D92-4322-86BA-A2EC6130018C}" dt="2025-12-02T05:15:45.274" v="748" actId="14100"/>
          <ac:spMkLst>
            <pc:docMk/>
            <pc:sldMk cId="1258953221" sldId="880"/>
            <ac:spMk id="11" creationId="{6678A2A9-6C13-6741-44D4-DEC19A94645F}"/>
          </ac:spMkLst>
        </pc:spChg>
        <pc:spChg chg="mod">
          <ac:chgData name="David Wood" userId="29211411-7552-4357-9fa8-d2472f7d07cf" providerId="ADAL" clId="{79725055-7D92-4322-86BA-A2EC6130018C}" dt="2025-12-02T05:16:47.214" v="752" actId="14100"/>
          <ac:spMkLst>
            <pc:docMk/>
            <pc:sldMk cId="1258953221" sldId="880"/>
            <ac:spMk id="13" creationId="{CB575C4C-83A4-60A6-A3F4-0166EF938A3D}"/>
          </ac:spMkLst>
        </pc:spChg>
      </pc:sldChg>
      <pc:sldChg chg="del">
        <pc:chgData name="David Wood" userId="29211411-7552-4357-9fa8-d2472f7d07cf" providerId="ADAL" clId="{79725055-7D92-4322-86BA-A2EC6130018C}" dt="2025-12-02T02:17:27.486" v="17" actId="2696"/>
        <pc:sldMkLst>
          <pc:docMk/>
          <pc:sldMk cId="4047115934" sldId="882"/>
        </pc:sldMkLst>
      </pc:sldChg>
      <pc:sldChg chg="del">
        <pc:chgData name="David Wood" userId="29211411-7552-4357-9fa8-d2472f7d07cf" providerId="ADAL" clId="{79725055-7D92-4322-86BA-A2EC6130018C}" dt="2025-12-02T02:17:16.922" v="16" actId="47"/>
        <pc:sldMkLst>
          <pc:docMk/>
          <pc:sldMk cId="2028230256" sldId="883"/>
        </pc:sldMkLst>
      </pc:sldChg>
      <pc:sldChg chg="del">
        <pc:chgData name="David Wood" userId="29211411-7552-4357-9fa8-d2472f7d07cf" providerId="ADAL" clId="{79725055-7D92-4322-86BA-A2EC6130018C}" dt="2025-12-02T02:17:16.922" v="16" actId="47"/>
        <pc:sldMkLst>
          <pc:docMk/>
          <pc:sldMk cId="1050980994" sldId="885"/>
        </pc:sldMkLst>
      </pc:sldChg>
      <pc:sldChg chg="del">
        <pc:chgData name="David Wood" userId="29211411-7552-4357-9fa8-d2472f7d07cf" providerId="ADAL" clId="{79725055-7D92-4322-86BA-A2EC6130018C}" dt="2025-12-02T02:17:16.922" v="16" actId="47"/>
        <pc:sldMkLst>
          <pc:docMk/>
          <pc:sldMk cId="2127277251" sldId="886"/>
        </pc:sldMkLst>
      </pc:sldChg>
      <pc:sldChg chg="del">
        <pc:chgData name="David Wood" userId="29211411-7552-4357-9fa8-d2472f7d07cf" providerId="ADAL" clId="{79725055-7D92-4322-86BA-A2EC6130018C}" dt="2025-12-02T02:17:09.484" v="15" actId="47"/>
        <pc:sldMkLst>
          <pc:docMk/>
          <pc:sldMk cId="1688233255" sldId="887"/>
        </pc:sldMkLst>
      </pc:sldChg>
      <pc:sldChg chg="del">
        <pc:chgData name="David Wood" userId="29211411-7552-4357-9fa8-d2472f7d07cf" providerId="ADAL" clId="{79725055-7D92-4322-86BA-A2EC6130018C}" dt="2025-12-02T02:17:09.484" v="15" actId="47"/>
        <pc:sldMkLst>
          <pc:docMk/>
          <pc:sldMk cId="3534296398" sldId="888"/>
        </pc:sldMkLst>
      </pc:sldChg>
      <pc:sldChg chg="del">
        <pc:chgData name="David Wood" userId="29211411-7552-4357-9fa8-d2472f7d07cf" providerId="ADAL" clId="{79725055-7D92-4322-86BA-A2EC6130018C}" dt="2025-12-02T02:17:09.484" v="15" actId="47"/>
        <pc:sldMkLst>
          <pc:docMk/>
          <pc:sldMk cId="1140372627" sldId="889"/>
        </pc:sldMkLst>
      </pc:sldChg>
      <pc:sldChg chg="del">
        <pc:chgData name="David Wood" userId="29211411-7552-4357-9fa8-d2472f7d07cf" providerId="ADAL" clId="{79725055-7D92-4322-86BA-A2EC6130018C}" dt="2025-12-02T02:17:09.484" v="15" actId="47"/>
        <pc:sldMkLst>
          <pc:docMk/>
          <pc:sldMk cId="127130068" sldId="890"/>
        </pc:sldMkLst>
      </pc:sldChg>
      <pc:sldChg chg="del">
        <pc:chgData name="David Wood" userId="29211411-7552-4357-9fa8-d2472f7d07cf" providerId="ADAL" clId="{79725055-7D92-4322-86BA-A2EC6130018C}" dt="2025-12-02T02:16:48.693" v="13" actId="47"/>
        <pc:sldMkLst>
          <pc:docMk/>
          <pc:sldMk cId="2792737130" sldId="891"/>
        </pc:sldMkLst>
      </pc:sldChg>
      <pc:sldChg chg="del">
        <pc:chgData name="David Wood" userId="29211411-7552-4357-9fa8-d2472f7d07cf" providerId="ADAL" clId="{79725055-7D92-4322-86BA-A2EC6130018C}" dt="2025-12-02T02:16:57.886" v="14" actId="2696"/>
        <pc:sldMkLst>
          <pc:docMk/>
          <pc:sldMk cId="3269571071" sldId="892"/>
        </pc:sldMkLst>
      </pc:sldChg>
      <pc:sldChg chg="del">
        <pc:chgData name="David Wood" userId="29211411-7552-4357-9fa8-d2472f7d07cf" providerId="ADAL" clId="{79725055-7D92-4322-86BA-A2EC6130018C}" dt="2025-12-02T02:16:41.407" v="12" actId="47"/>
        <pc:sldMkLst>
          <pc:docMk/>
          <pc:sldMk cId="1882061084" sldId="893"/>
        </pc:sldMkLst>
      </pc:sldChg>
      <pc:sldChg chg="del">
        <pc:chgData name="David Wood" userId="29211411-7552-4357-9fa8-d2472f7d07cf" providerId="ADAL" clId="{79725055-7D92-4322-86BA-A2EC6130018C}" dt="2025-12-02T02:16:36.712" v="10" actId="47"/>
        <pc:sldMkLst>
          <pc:docMk/>
          <pc:sldMk cId="192413771" sldId="894"/>
        </pc:sldMkLst>
      </pc:sldChg>
      <pc:sldChg chg="del">
        <pc:chgData name="David Wood" userId="29211411-7552-4357-9fa8-d2472f7d07cf" providerId="ADAL" clId="{79725055-7D92-4322-86BA-A2EC6130018C}" dt="2025-12-02T02:16:39.606" v="11" actId="47"/>
        <pc:sldMkLst>
          <pc:docMk/>
          <pc:sldMk cId="945188435" sldId="895"/>
        </pc:sldMkLst>
      </pc:sldChg>
      <pc:sldChg chg="del">
        <pc:chgData name="David Wood" userId="29211411-7552-4357-9fa8-d2472f7d07cf" providerId="ADAL" clId="{79725055-7D92-4322-86BA-A2EC6130018C}" dt="2025-12-02T02:16:27.453" v="9" actId="47"/>
        <pc:sldMkLst>
          <pc:docMk/>
          <pc:sldMk cId="308653105" sldId="896"/>
        </pc:sldMkLst>
      </pc:sldChg>
      <pc:sldChg chg="modSp mod">
        <pc:chgData name="David Wood" userId="29211411-7552-4357-9fa8-d2472f7d07cf" providerId="ADAL" clId="{79725055-7D92-4322-86BA-A2EC6130018C}" dt="2025-12-02T02:21:05.387" v="107" actId="2711"/>
        <pc:sldMkLst>
          <pc:docMk/>
          <pc:sldMk cId="4096981804" sldId="897"/>
        </pc:sldMkLst>
        <pc:spChg chg="mod">
          <ac:chgData name="David Wood" userId="29211411-7552-4357-9fa8-d2472f7d07cf" providerId="ADAL" clId="{79725055-7D92-4322-86BA-A2EC6130018C}" dt="2025-12-02T02:21:05.387" v="107" actId="2711"/>
          <ac:spMkLst>
            <pc:docMk/>
            <pc:sldMk cId="4096981804" sldId="897"/>
            <ac:spMk id="3" creationId="{3B6E925A-F08A-80B3-E634-02CF2A2F59A2}"/>
          </ac:spMkLst>
        </pc:spChg>
      </pc:sldChg>
      <pc:sldChg chg="modSp add mod">
        <pc:chgData name="David Wood" userId="29211411-7552-4357-9fa8-d2472f7d07cf" providerId="ADAL" clId="{79725055-7D92-4322-86BA-A2EC6130018C}" dt="2025-12-02T03:34:02.122" v="348" actId="20577"/>
        <pc:sldMkLst>
          <pc:docMk/>
          <pc:sldMk cId="768447593" sldId="898"/>
        </pc:sldMkLst>
        <pc:spChg chg="mod">
          <ac:chgData name="David Wood" userId="29211411-7552-4357-9fa8-d2472f7d07cf" providerId="ADAL" clId="{79725055-7D92-4322-86BA-A2EC6130018C}" dt="2025-12-02T03:34:02.122" v="348" actId="20577"/>
          <ac:spMkLst>
            <pc:docMk/>
            <pc:sldMk cId="768447593" sldId="898"/>
            <ac:spMk id="3" creationId="{BD5D3699-00D8-C87B-70A4-9A5C23CAA623}"/>
          </ac:spMkLst>
        </pc:spChg>
      </pc:sldChg>
      <pc:sldChg chg="del">
        <pc:chgData name="David Wood" userId="29211411-7552-4357-9fa8-d2472f7d07cf" providerId="ADAL" clId="{79725055-7D92-4322-86BA-A2EC6130018C}" dt="2025-12-02T02:21:19.302" v="108" actId="2696"/>
        <pc:sldMkLst>
          <pc:docMk/>
          <pc:sldMk cId="1026949221" sldId="898"/>
        </pc:sldMkLst>
      </pc:sldChg>
      <pc:sldChg chg="del">
        <pc:chgData name="David Wood" userId="29211411-7552-4357-9fa8-d2472f7d07cf" providerId="ADAL" clId="{79725055-7D92-4322-86BA-A2EC6130018C}" dt="2025-12-02T02:15:50.812" v="7" actId="2696"/>
        <pc:sldMkLst>
          <pc:docMk/>
          <pc:sldMk cId="1699732977" sldId="899"/>
        </pc:sldMkLst>
      </pc:sldChg>
      <pc:sldChg chg="modSp mod">
        <pc:chgData name="David Wood" userId="29211411-7552-4357-9fa8-d2472f7d07cf" providerId="ADAL" clId="{79725055-7D92-4322-86BA-A2EC6130018C}" dt="2025-12-02T03:33:07.818" v="332" actId="2711"/>
        <pc:sldMkLst>
          <pc:docMk/>
          <pc:sldMk cId="2408228112" sldId="901"/>
        </pc:sldMkLst>
        <pc:spChg chg="mod">
          <ac:chgData name="David Wood" userId="29211411-7552-4357-9fa8-d2472f7d07cf" providerId="ADAL" clId="{79725055-7D92-4322-86BA-A2EC6130018C}" dt="2025-12-02T03:33:07.818" v="332" actId="2711"/>
          <ac:spMkLst>
            <pc:docMk/>
            <pc:sldMk cId="2408228112" sldId="901"/>
            <ac:spMk id="3" creationId="{A55ED4B8-3DC5-9898-DF5E-B145E8FEB784}"/>
          </ac:spMkLst>
        </pc:spChg>
      </pc:sldChg>
      <pc:sldChg chg="modSp mod">
        <pc:chgData name="David Wood" userId="29211411-7552-4357-9fa8-d2472f7d07cf" providerId="ADAL" clId="{79725055-7D92-4322-86BA-A2EC6130018C}" dt="2025-12-02T05:17:48.819" v="778" actId="2711"/>
        <pc:sldMkLst>
          <pc:docMk/>
          <pc:sldMk cId="1537001934" sldId="902"/>
        </pc:sldMkLst>
        <pc:spChg chg="mod">
          <ac:chgData name="David Wood" userId="29211411-7552-4357-9fa8-d2472f7d07cf" providerId="ADAL" clId="{79725055-7D92-4322-86BA-A2EC6130018C}" dt="2025-12-02T05:17:48.819" v="778" actId="2711"/>
          <ac:spMkLst>
            <pc:docMk/>
            <pc:sldMk cId="1537001934" sldId="902"/>
            <ac:spMk id="10" creationId="{7E303A35-257F-085C-6725-14987BAC89C3}"/>
          </ac:spMkLst>
        </pc:spChg>
      </pc:sldChg>
      <pc:sldChg chg="modSp mod">
        <pc:chgData name="David Wood" userId="29211411-7552-4357-9fa8-d2472f7d07cf" providerId="ADAL" clId="{79725055-7D92-4322-86BA-A2EC6130018C}" dt="2025-12-02T05:18:02.786" v="779" actId="2711"/>
        <pc:sldMkLst>
          <pc:docMk/>
          <pc:sldMk cId="1607091634" sldId="903"/>
        </pc:sldMkLst>
        <pc:spChg chg="mod">
          <ac:chgData name="David Wood" userId="29211411-7552-4357-9fa8-d2472f7d07cf" providerId="ADAL" clId="{79725055-7D92-4322-86BA-A2EC6130018C}" dt="2025-12-02T05:18:02.786" v="779" actId="2711"/>
          <ac:spMkLst>
            <pc:docMk/>
            <pc:sldMk cId="1607091634" sldId="903"/>
            <ac:spMk id="10" creationId="{6F35E4D4-4E53-A09E-9ACF-3D1473DC744F}"/>
          </ac:spMkLst>
        </pc:spChg>
      </pc:sldChg>
      <pc:sldChg chg="modSp mod">
        <pc:chgData name="David Wood" userId="29211411-7552-4357-9fa8-d2472f7d07cf" providerId="ADAL" clId="{79725055-7D92-4322-86BA-A2EC6130018C}" dt="2025-12-02T05:18:17.685" v="780" actId="2711"/>
        <pc:sldMkLst>
          <pc:docMk/>
          <pc:sldMk cId="1222834778" sldId="904"/>
        </pc:sldMkLst>
        <pc:spChg chg="mod">
          <ac:chgData name="David Wood" userId="29211411-7552-4357-9fa8-d2472f7d07cf" providerId="ADAL" clId="{79725055-7D92-4322-86BA-A2EC6130018C}" dt="2025-12-02T05:18:17.685" v="780" actId="2711"/>
          <ac:spMkLst>
            <pc:docMk/>
            <pc:sldMk cId="1222834778" sldId="904"/>
            <ac:spMk id="10" creationId="{978AD2D0-E812-C20B-62A8-757F8750F048}"/>
          </ac:spMkLst>
        </pc:spChg>
      </pc:sldChg>
      <pc:sldChg chg="modSp mod">
        <pc:chgData name="David Wood" userId="29211411-7552-4357-9fa8-d2472f7d07cf" providerId="ADAL" clId="{79725055-7D92-4322-86BA-A2EC6130018C}" dt="2025-12-02T05:18:46.640" v="799" actId="1036"/>
        <pc:sldMkLst>
          <pc:docMk/>
          <pc:sldMk cId="979363625" sldId="905"/>
        </pc:sldMkLst>
        <pc:spChg chg="mod">
          <ac:chgData name="David Wood" userId="29211411-7552-4357-9fa8-d2472f7d07cf" providerId="ADAL" clId="{79725055-7D92-4322-86BA-A2EC6130018C}" dt="2025-12-02T05:18:34.817" v="781" actId="2711"/>
          <ac:spMkLst>
            <pc:docMk/>
            <pc:sldMk cId="979363625" sldId="905"/>
            <ac:spMk id="10" creationId="{110A6521-7F5D-30F4-BE4D-D98EEF0603A9}"/>
          </ac:spMkLst>
        </pc:spChg>
        <pc:picChg chg="mod">
          <ac:chgData name="David Wood" userId="29211411-7552-4357-9fa8-d2472f7d07cf" providerId="ADAL" clId="{79725055-7D92-4322-86BA-A2EC6130018C}" dt="2025-12-02T05:18:46.640" v="799" actId="1036"/>
          <ac:picMkLst>
            <pc:docMk/>
            <pc:sldMk cId="979363625" sldId="905"/>
            <ac:picMk id="5" creationId="{26A3561B-6F0A-8862-ADCD-1448705E0477}"/>
          </ac:picMkLst>
        </pc:picChg>
      </pc:sldChg>
      <pc:sldChg chg="new del">
        <pc:chgData name="David Wood" userId="29211411-7552-4357-9fa8-d2472f7d07cf" providerId="ADAL" clId="{79725055-7D92-4322-86BA-A2EC6130018C}" dt="2025-12-02T02:24:27.267" v="161" actId="2696"/>
        <pc:sldMkLst>
          <pc:docMk/>
          <pc:sldMk cId="3695141631" sldId="908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ndr\Documents\Einstein%20First%2021_22\Year%206%20Climate%20Science%20Lessons\Copy%20of%20Copy%20of%20Relationship%20between%20relative%20humidity%20and%20temperature_AP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AU" sz="1200" b="1" baseline="0">
                <a:latin typeface="Arial" panose="020B0604020202020204" pitchFamily="34" charset="0"/>
                <a:cs typeface="Arial" panose="020B0604020202020204" pitchFamily="34" charset="0"/>
              </a:rPr>
              <a:t>Number of grams of water molecules in 1 cubic metre of air at different temperatures</a:t>
            </a:r>
            <a:endParaRPr lang="en-AU" sz="1200" b="1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7598649655680154"/>
          <c:y val="3.32497511213275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AU"/>
        </a:p>
      </c:txPr>
    </c:title>
    <c:autoTitleDeleted val="0"/>
    <c:plotArea>
      <c:layout>
        <c:manualLayout>
          <c:layoutTarget val="inner"/>
          <c:xMode val="edge"/>
          <c:yMode val="edge"/>
          <c:x val="0.13206582928559243"/>
          <c:y val="0.16708340567113736"/>
          <c:w val="0.8451017178809328"/>
          <c:h val="0.61498432487605714"/>
        </c:manualLayout>
      </c:layout>
      <c:lineChart>
        <c:grouping val="standard"/>
        <c:varyColors val="0"/>
        <c:ser>
          <c:idx val="0"/>
          <c:order val="0"/>
          <c:spPr>
            <a:ln w="6350" cap="rnd">
              <a:solidFill>
                <a:srgbClr val="660066"/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accent1"/>
              </a:solidFill>
              <a:ln w="3175" cap="rnd">
                <a:solidFill>
                  <a:srgbClr val="660066"/>
                </a:solidFill>
              </a:ln>
              <a:effectLst/>
            </c:spPr>
          </c:marker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50E-42BD-800C-A7AE2009DDF1}"/>
                </c:ext>
              </c:extLst>
            </c:dLbl>
            <c:spPr>
              <a:noFill/>
              <a:ln>
                <a:solidFill>
                  <a:srgbClr val="9B26B6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50°C</c:v>
                </c:pt>
                <c:pt idx="1">
                  <c:v>40°C </c:v>
                </c:pt>
                <c:pt idx="2">
                  <c:v>30°C</c:v>
                </c:pt>
                <c:pt idx="3">
                  <c:v>20°C</c:v>
                </c:pt>
                <c:pt idx="4">
                  <c:v>10°C</c:v>
                </c:pt>
                <c:pt idx="5">
                  <c:v>0°C</c:v>
                </c:pt>
                <c:pt idx="6">
                  <c:v>−10°C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50E-42BD-800C-A7AE2009DDF1}"/>
            </c:ext>
          </c:extLst>
        </c:ser>
        <c:ser>
          <c:idx val="1"/>
          <c:order val="1"/>
          <c:spPr>
            <a:ln w="6350" cap="rnd">
              <a:solidFill>
                <a:srgbClr val="3F0FB7"/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accent2"/>
              </a:solidFill>
              <a:ln w="9525">
                <a:solidFill>
                  <a:srgbClr val="3F0FB6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50°C</c:v>
                </c:pt>
                <c:pt idx="1">
                  <c:v>40°C </c:v>
                </c:pt>
                <c:pt idx="2">
                  <c:v>30°C</c:v>
                </c:pt>
                <c:pt idx="3">
                  <c:v>20°C</c:v>
                </c:pt>
                <c:pt idx="4">
                  <c:v>10°C</c:v>
                </c:pt>
                <c:pt idx="5">
                  <c:v>0°C</c:v>
                </c:pt>
                <c:pt idx="6">
                  <c:v>−10°C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8.3000000000000007</c:v>
                </c:pt>
                <c:pt idx="1">
                  <c:v>5.0999999999999996</c:v>
                </c:pt>
                <c:pt idx="2">
                  <c:v>3</c:v>
                </c:pt>
                <c:pt idx="3">
                  <c:v>1.7</c:v>
                </c:pt>
                <c:pt idx="4">
                  <c:v>0.9</c:v>
                </c:pt>
                <c:pt idx="5">
                  <c:v>0.5</c:v>
                </c:pt>
                <c:pt idx="6">
                  <c:v>0.2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50E-42BD-800C-A7AE2009DDF1}"/>
            </c:ext>
          </c:extLst>
        </c:ser>
        <c:ser>
          <c:idx val="2"/>
          <c:order val="2"/>
          <c:spPr>
            <a:ln w="6350" cap="rnd">
              <a:solidFill>
                <a:srgbClr val="0000FF"/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accent3"/>
              </a:solidFill>
              <a:ln w="9525">
                <a:solidFill>
                  <a:srgbClr val="0000FF"/>
                </a:solidFill>
              </a:ln>
              <a:effectLst/>
            </c:spPr>
          </c:marker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50E-42BD-800C-A7AE2009D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50°C</c:v>
                </c:pt>
                <c:pt idx="1">
                  <c:v>40°C </c:v>
                </c:pt>
                <c:pt idx="2">
                  <c:v>30°C</c:v>
                </c:pt>
                <c:pt idx="3">
                  <c:v>20°C</c:v>
                </c:pt>
                <c:pt idx="4">
                  <c:v>10°C</c:v>
                </c:pt>
                <c:pt idx="5">
                  <c:v>0°C</c:v>
                </c:pt>
                <c:pt idx="6">
                  <c:v>−10°C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16.600000000000001</c:v>
                </c:pt>
                <c:pt idx="1">
                  <c:v>10.199999999999999</c:v>
                </c:pt>
                <c:pt idx="2">
                  <c:v>6.1</c:v>
                </c:pt>
                <c:pt idx="3">
                  <c:v>3.5</c:v>
                </c:pt>
                <c:pt idx="4">
                  <c:v>1.9</c:v>
                </c:pt>
                <c:pt idx="5">
                  <c:v>1</c:v>
                </c:pt>
                <c:pt idx="6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50E-42BD-800C-A7AE2009DDF1}"/>
            </c:ext>
          </c:extLst>
        </c:ser>
        <c:ser>
          <c:idx val="3"/>
          <c:order val="3"/>
          <c:spPr>
            <a:ln w="6350" cap="rnd">
              <a:solidFill>
                <a:srgbClr val="0084C0"/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accent4"/>
              </a:solidFill>
              <a:ln w="9525">
                <a:solidFill>
                  <a:srgbClr val="0084C0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50°C</c:v>
                </c:pt>
                <c:pt idx="1">
                  <c:v>40°C </c:v>
                </c:pt>
                <c:pt idx="2">
                  <c:v>30°C</c:v>
                </c:pt>
                <c:pt idx="3">
                  <c:v>20°C</c:v>
                </c:pt>
                <c:pt idx="4">
                  <c:v>10°C</c:v>
                </c:pt>
                <c:pt idx="5">
                  <c:v>0°C</c:v>
                </c:pt>
                <c:pt idx="6">
                  <c:v>−10°C</c:v>
                </c:pt>
              </c:strCache>
            </c:strRef>
          </c:cat>
          <c:val>
            <c:numRef>
              <c:f>Sheet1!$E$2:$E$8</c:f>
              <c:numCache>
                <c:formatCode>General</c:formatCode>
                <c:ptCount val="7"/>
                <c:pt idx="0">
                  <c:v>24.9</c:v>
                </c:pt>
                <c:pt idx="1">
                  <c:v>15.3</c:v>
                </c:pt>
                <c:pt idx="2">
                  <c:v>9.1</c:v>
                </c:pt>
                <c:pt idx="3">
                  <c:v>5.2</c:v>
                </c:pt>
                <c:pt idx="4">
                  <c:v>2.8</c:v>
                </c:pt>
                <c:pt idx="5">
                  <c:v>1.5</c:v>
                </c:pt>
                <c:pt idx="6">
                  <c:v>0.7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250E-42BD-800C-A7AE2009DDF1}"/>
            </c:ext>
          </c:extLst>
        </c:ser>
        <c:ser>
          <c:idx val="4"/>
          <c:order val="4"/>
          <c:spPr>
            <a:ln w="6350" cap="rnd">
              <a:solidFill>
                <a:schemeClr val="accent5"/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50E-42BD-800C-A7AE2009D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50°C</c:v>
                </c:pt>
                <c:pt idx="1">
                  <c:v>40°C </c:v>
                </c:pt>
                <c:pt idx="2">
                  <c:v>30°C</c:v>
                </c:pt>
                <c:pt idx="3">
                  <c:v>20°C</c:v>
                </c:pt>
                <c:pt idx="4">
                  <c:v>10°C</c:v>
                </c:pt>
                <c:pt idx="5">
                  <c:v>0°C</c:v>
                </c:pt>
                <c:pt idx="6">
                  <c:v>−10°C</c:v>
                </c:pt>
              </c:strCache>
            </c:strRef>
          </c:cat>
          <c:val>
            <c:numRef>
              <c:f>Sheet1!$F$2:$F$8</c:f>
              <c:numCache>
                <c:formatCode>General</c:formatCode>
                <c:ptCount val="7"/>
                <c:pt idx="0">
                  <c:v>33.200000000000003</c:v>
                </c:pt>
                <c:pt idx="1">
                  <c:v>20.5</c:v>
                </c:pt>
                <c:pt idx="2">
                  <c:v>12.1</c:v>
                </c:pt>
                <c:pt idx="3">
                  <c:v>6.9</c:v>
                </c:pt>
                <c:pt idx="4">
                  <c:v>3.8</c:v>
                </c:pt>
                <c:pt idx="5">
                  <c:v>1.9</c:v>
                </c:pt>
                <c:pt idx="6">
                  <c:v>0.9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250E-42BD-800C-A7AE2009DDF1}"/>
            </c:ext>
          </c:extLst>
        </c:ser>
        <c:ser>
          <c:idx val="5"/>
          <c:order val="5"/>
          <c:spPr>
            <a:ln w="6350" cap="rnd">
              <a:solidFill>
                <a:srgbClr val="70AD47"/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50°C</c:v>
                </c:pt>
                <c:pt idx="1">
                  <c:v>40°C </c:v>
                </c:pt>
                <c:pt idx="2">
                  <c:v>30°C</c:v>
                </c:pt>
                <c:pt idx="3">
                  <c:v>20°C</c:v>
                </c:pt>
                <c:pt idx="4">
                  <c:v>10°C</c:v>
                </c:pt>
                <c:pt idx="5">
                  <c:v>0°C</c:v>
                </c:pt>
                <c:pt idx="6">
                  <c:v>−10°C</c:v>
                </c:pt>
              </c:strCache>
            </c:strRef>
          </c:cat>
          <c:val>
            <c:numRef>
              <c:f>Sheet1!$G$2:$G$8</c:f>
              <c:numCache>
                <c:formatCode>General</c:formatCode>
                <c:ptCount val="7"/>
                <c:pt idx="0">
                  <c:v>41.5</c:v>
                </c:pt>
                <c:pt idx="1">
                  <c:v>25.6</c:v>
                </c:pt>
                <c:pt idx="2">
                  <c:v>15.2</c:v>
                </c:pt>
                <c:pt idx="3">
                  <c:v>8.6999999999999993</c:v>
                </c:pt>
                <c:pt idx="4">
                  <c:v>4.7</c:v>
                </c:pt>
                <c:pt idx="5">
                  <c:v>2.4</c:v>
                </c:pt>
                <c:pt idx="6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250E-42BD-800C-A7AE2009DDF1}"/>
            </c:ext>
          </c:extLst>
        </c:ser>
        <c:ser>
          <c:idx val="6"/>
          <c:order val="6"/>
          <c:spPr>
            <a:ln w="6350" cap="rnd">
              <a:solidFill>
                <a:srgbClr val="00B050"/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rgbClr val="00B050"/>
                </a:solidFill>
              </a:ln>
              <a:effectLst/>
            </c:spPr>
          </c:marker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50E-42BD-800C-A7AE2009D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50°C</c:v>
                </c:pt>
                <c:pt idx="1">
                  <c:v>40°C </c:v>
                </c:pt>
                <c:pt idx="2">
                  <c:v>30°C</c:v>
                </c:pt>
                <c:pt idx="3">
                  <c:v>20°C</c:v>
                </c:pt>
                <c:pt idx="4">
                  <c:v>10°C</c:v>
                </c:pt>
                <c:pt idx="5">
                  <c:v>0°C</c:v>
                </c:pt>
                <c:pt idx="6">
                  <c:v>−10°C</c:v>
                </c:pt>
              </c:strCache>
            </c:strRef>
          </c:cat>
          <c:val>
            <c:numRef>
              <c:f>Sheet1!$H$2:$H$8</c:f>
              <c:numCache>
                <c:formatCode>General</c:formatCode>
                <c:ptCount val="7"/>
                <c:pt idx="0">
                  <c:v>49.8</c:v>
                </c:pt>
                <c:pt idx="1">
                  <c:v>30.7</c:v>
                </c:pt>
                <c:pt idx="2">
                  <c:v>18.2</c:v>
                </c:pt>
                <c:pt idx="3">
                  <c:v>10.4</c:v>
                </c:pt>
                <c:pt idx="4">
                  <c:v>5.6</c:v>
                </c:pt>
                <c:pt idx="5">
                  <c:v>2.9</c:v>
                </c:pt>
                <c:pt idx="6">
                  <c:v>1.4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250E-42BD-800C-A7AE2009DDF1}"/>
            </c:ext>
          </c:extLst>
        </c:ser>
        <c:ser>
          <c:idx val="7"/>
          <c:order val="7"/>
          <c:spPr>
            <a:ln w="6350" cap="rnd">
              <a:solidFill>
                <a:srgbClr val="66FF33"/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accent2">
                  <a:lumMod val="60000"/>
                </a:schemeClr>
              </a:solidFill>
              <a:ln w="9525">
                <a:solidFill>
                  <a:srgbClr val="66FF33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50°C</c:v>
                </c:pt>
                <c:pt idx="1">
                  <c:v>40°C </c:v>
                </c:pt>
                <c:pt idx="2">
                  <c:v>30°C</c:v>
                </c:pt>
                <c:pt idx="3">
                  <c:v>20°C</c:v>
                </c:pt>
                <c:pt idx="4">
                  <c:v>10°C</c:v>
                </c:pt>
                <c:pt idx="5">
                  <c:v>0°C</c:v>
                </c:pt>
                <c:pt idx="6">
                  <c:v>−10°C</c:v>
                </c:pt>
              </c:strCache>
            </c:strRef>
          </c:cat>
          <c:val>
            <c:numRef>
              <c:f>Sheet1!$I$2:$I$8</c:f>
              <c:numCache>
                <c:formatCode>General</c:formatCode>
                <c:ptCount val="7"/>
                <c:pt idx="0">
                  <c:v>58.1</c:v>
                </c:pt>
                <c:pt idx="1">
                  <c:v>35.799999999999997</c:v>
                </c:pt>
                <c:pt idx="2">
                  <c:v>21.3</c:v>
                </c:pt>
                <c:pt idx="3">
                  <c:v>12.1</c:v>
                </c:pt>
                <c:pt idx="4">
                  <c:v>6.6</c:v>
                </c:pt>
                <c:pt idx="5">
                  <c:v>3.4</c:v>
                </c:pt>
                <c:pt idx="6">
                  <c:v>1.6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250E-42BD-800C-A7AE2009DDF1}"/>
            </c:ext>
          </c:extLst>
        </c:ser>
        <c:ser>
          <c:idx val="8"/>
          <c:order val="8"/>
          <c:spPr>
            <a:ln w="6350" cap="rnd">
              <a:solidFill>
                <a:srgbClr val="FFFF00"/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accent3">
                  <a:lumMod val="60000"/>
                </a:schemeClr>
              </a:solidFill>
              <a:ln w="9525">
                <a:solidFill>
                  <a:srgbClr val="FFFF00"/>
                </a:solidFill>
              </a:ln>
              <a:effectLst/>
            </c:spPr>
          </c:marker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250E-42BD-800C-A7AE2009D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50°C</c:v>
                </c:pt>
                <c:pt idx="1">
                  <c:v>40°C </c:v>
                </c:pt>
                <c:pt idx="2">
                  <c:v>30°C</c:v>
                </c:pt>
                <c:pt idx="3">
                  <c:v>20°C</c:v>
                </c:pt>
                <c:pt idx="4">
                  <c:v>10°C</c:v>
                </c:pt>
                <c:pt idx="5">
                  <c:v>0°C</c:v>
                </c:pt>
                <c:pt idx="6">
                  <c:v>−10°C</c:v>
                </c:pt>
              </c:strCache>
            </c:strRef>
          </c:cat>
          <c:val>
            <c:numRef>
              <c:f>Sheet1!$J$2:$J$8</c:f>
              <c:numCache>
                <c:formatCode>General</c:formatCode>
                <c:ptCount val="7"/>
                <c:pt idx="0">
                  <c:v>66.400000000000006</c:v>
                </c:pt>
                <c:pt idx="1">
                  <c:v>40.9</c:v>
                </c:pt>
                <c:pt idx="2">
                  <c:v>24.3</c:v>
                </c:pt>
                <c:pt idx="3">
                  <c:v>13.8</c:v>
                </c:pt>
                <c:pt idx="4">
                  <c:v>7.5</c:v>
                </c:pt>
                <c:pt idx="5">
                  <c:v>3.9</c:v>
                </c:pt>
                <c:pt idx="6">
                  <c:v>1.9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250E-42BD-800C-A7AE2009DDF1}"/>
            </c:ext>
          </c:extLst>
        </c:ser>
        <c:ser>
          <c:idx val="9"/>
          <c:order val="9"/>
          <c:spPr>
            <a:ln w="6350" cap="rnd">
              <a:solidFill>
                <a:srgbClr val="FF9900"/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accent4">
                  <a:lumMod val="60000"/>
                </a:schemeClr>
              </a:solidFill>
              <a:ln w="9525">
                <a:solidFill>
                  <a:srgbClr val="FF9900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50°C</c:v>
                </c:pt>
                <c:pt idx="1">
                  <c:v>40°C </c:v>
                </c:pt>
                <c:pt idx="2">
                  <c:v>30°C</c:v>
                </c:pt>
                <c:pt idx="3">
                  <c:v>20°C</c:v>
                </c:pt>
                <c:pt idx="4">
                  <c:v>10°C</c:v>
                </c:pt>
                <c:pt idx="5">
                  <c:v>0°C</c:v>
                </c:pt>
                <c:pt idx="6">
                  <c:v>−10°C</c:v>
                </c:pt>
              </c:strCache>
            </c:strRef>
          </c:cat>
          <c:val>
            <c:numRef>
              <c:f>Sheet1!$K$2:$K$8</c:f>
              <c:numCache>
                <c:formatCode>General</c:formatCode>
                <c:ptCount val="7"/>
                <c:pt idx="0">
                  <c:v>74.7</c:v>
                </c:pt>
                <c:pt idx="1">
                  <c:v>46</c:v>
                </c:pt>
                <c:pt idx="2">
                  <c:v>27.3</c:v>
                </c:pt>
                <c:pt idx="3">
                  <c:v>15.6</c:v>
                </c:pt>
                <c:pt idx="4">
                  <c:v>8.5</c:v>
                </c:pt>
                <c:pt idx="5">
                  <c:v>4.4000000000000004</c:v>
                </c:pt>
                <c:pt idx="6">
                  <c:v>2.1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250E-42BD-800C-A7AE2009DDF1}"/>
            </c:ext>
          </c:extLst>
        </c:ser>
        <c:ser>
          <c:idx val="10"/>
          <c:order val="10"/>
          <c:spPr>
            <a:ln w="6350" cap="sq">
              <a:solidFill>
                <a:srgbClr val="FF0000">
                  <a:alpha val="94000"/>
                </a:srgbClr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accent5">
                  <a:lumMod val="60000"/>
                </a:schemeClr>
              </a:solidFill>
              <a:ln w="9525">
                <a:solidFill>
                  <a:srgbClr val="FF0000"/>
                </a:solidFill>
              </a:ln>
              <a:effectLst/>
            </c:spPr>
          </c:marker>
          <c:dPt>
            <c:idx val="0"/>
            <c:marker>
              <c:symbol val="diamond"/>
              <c:size val="3"/>
              <c:spPr>
                <a:solidFill>
                  <a:schemeClr val="accent5">
                    <a:lumMod val="60000"/>
                  </a:schemeClr>
                </a:solidFill>
                <a:ln w="9525" cap="rnd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F-250E-42BD-800C-A7AE2009DDF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50°C</c:v>
                </c:pt>
                <c:pt idx="1">
                  <c:v>40°C </c:v>
                </c:pt>
                <c:pt idx="2">
                  <c:v>30°C</c:v>
                </c:pt>
                <c:pt idx="3">
                  <c:v>20°C</c:v>
                </c:pt>
                <c:pt idx="4">
                  <c:v>10°C</c:v>
                </c:pt>
                <c:pt idx="5">
                  <c:v>0°C</c:v>
                </c:pt>
                <c:pt idx="6">
                  <c:v>−10°C</c:v>
                </c:pt>
              </c:strCache>
            </c:strRef>
          </c:cat>
          <c:val>
            <c:numRef>
              <c:f>Sheet1!$L$2:$L$8</c:f>
              <c:numCache>
                <c:formatCode>General</c:formatCode>
                <c:ptCount val="7"/>
                <c:pt idx="0">
                  <c:v>83</c:v>
                </c:pt>
                <c:pt idx="1">
                  <c:v>51.1</c:v>
                </c:pt>
                <c:pt idx="2">
                  <c:v>30.4</c:v>
                </c:pt>
                <c:pt idx="3">
                  <c:v>17.3</c:v>
                </c:pt>
                <c:pt idx="4">
                  <c:v>9.4</c:v>
                </c:pt>
                <c:pt idx="5">
                  <c:v>4.8</c:v>
                </c:pt>
                <c:pt idx="6">
                  <c:v>2.2999999999999998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250E-42BD-800C-A7AE2009D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72239184"/>
        <c:axId val="1872238352"/>
      </c:lineChart>
      <c:catAx>
        <c:axId val="1872239184"/>
        <c:scaling>
          <c:orientation val="maxMin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sz="1100" b="1"/>
                  <a:t>Humidity from</a:t>
                </a:r>
                <a:r>
                  <a:rPr lang="en-AU" sz="1100" b="1" baseline="0"/>
                  <a:t> -10</a:t>
                </a:r>
                <a:r>
                  <a:rPr lang="en-AU" sz="1100" b="1" baseline="30000"/>
                  <a:t>o</a:t>
                </a:r>
                <a:r>
                  <a:rPr lang="en-AU" sz="1100" b="1" baseline="0"/>
                  <a:t>C to 50</a:t>
                </a:r>
                <a:r>
                  <a:rPr lang="en-AU" sz="1100" b="1" baseline="30000"/>
                  <a:t>o</a:t>
                </a:r>
                <a:r>
                  <a:rPr lang="en-AU" sz="1100" b="1" baseline="0"/>
                  <a:t>C</a:t>
                </a:r>
                <a:endParaRPr lang="en-AU" sz="1100" b="1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A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72238352"/>
        <c:crossesAt val="0"/>
        <c:auto val="1"/>
        <c:lblAlgn val="ctr"/>
        <c:lblOffset val="100"/>
        <c:noMultiLvlLbl val="0"/>
      </c:catAx>
      <c:valAx>
        <c:axId val="1872238352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sz="1100" b="1"/>
                  <a:t>Mass (grams)</a:t>
                </a:r>
                <a:r>
                  <a:rPr lang="en-AU" sz="1100" b="1" baseline="0"/>
                  <a:t> of water in 1 cubic metre of air</a:t>
                </a:r>
                <a:endParaRPr lang="en-AU" sz="1100" b="1"/>
              </a:p>
            </c:rich>
          </c:tx>
          <c:layout>
            <c:manualLayout>
              <c:xMode val="edge"/>
              <c:yMode val="edge"/>
              <c:x val="1.444043321299639E-2"/>
              <c:y val="0.159155649310414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A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72239184"/>
        <c:crosses val="max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41442" cy="345604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74952" y="1"/>
            <a:ext cx="4341442" cy="345604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F9383AEA-7211-3A4F-99E6-6F21C9C7C3B5}" type="datetimeFigureOut">
              <a:rPr lang="en-US" smtClean="0"/>
              <a:t>12/2/2025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41638" y="860425"/>
            <a:ext cx="4135437" cy="2325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1872" y="3314928"/>
            <a:ext cx="8014970" cy="2712215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42560"/>
            <a:ext cx="4341442" cy="345603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74952" y="6542560"/>
            <a:ext cx="4341442" cy="345603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8BDA50D7-0F0B-8546-8C89-6FEA6C8FB2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606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A11A24-88A2-5241-9F62-21AEFE21777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722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DA50D7-0F0B-8546-8C89-6FEA6C8FB26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512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DA50D7-0F0B-8546-8C89-6FEA6C8FB26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166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DA50D7-0F0B-8546-8C89-6FEA6C8FB26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777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DA50D7-0F0B-8546-8C89-6FEA6C8FB26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566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6A3D5-0579-5E4A-8206-CB1467E861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9FFA5B-0A3D-E248-AC14-EC12B6D0D1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804A8-193D-8E4F-850E-F47C0D6C4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E6B76-3912-A648-BD7F-D59E7AF1912C}" type="datetimeFigureOut">
              <a:rPr lang="en-US" smtClean="0"/>
              <a:t>12/2/2025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08E19E-8311-214E-83B1-C76427105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BE55C0-4A9F-534E-A6A2-B1E548BA1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77CBB-9CEE-5040-A33F-90B9F9BC1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8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E0BE7-8AE4-CA43-8A2D-DED82D1A3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F64F89-91BA-D444-A908-09ACC08763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C21E5A-6ABA-4E49-ADFE-BEC0C1DA1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E6B76-3912-A648-BD7F-D59E7AF1912C}" type="datetimeFigureOut">
              <a:rPr lang="en-US" smtClean="0"/>
              <a:t>12/2/2025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80B41C-0599-5841-9E9E-4947630F0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0146F-04CB-6D49-8C22-3715FDF42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77CBB-9CEE-5040-A33F-90B9F9BC1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779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D29848-1281-ED4F-B3ED-C89A14E6B9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77F4EB-049B-8A47-9519-1A450DE05E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486217-19F5-7441-B758-6AF0D2B9B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E6B76-3912-A648-BD7F-D59E7AF1912C}" type="datetimeFigureOut">
              <a:rPr lang="en-US" smtClean="0"/>
              <a:t>12/2/2025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1503ED-896E-7545-9C80-13AC18CE1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118814-BFCA-664F-97A4-85FB3B561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77CBB-9CEE-5040-A33F-90B9F9BC1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232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58D43-66E6-8D43-BB62-5F291A4F9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5EEE76-698C-4240-A687-682096D0BB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C54032-CB3A-4246-8197-255551F88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E6B76-3912-A648-BD7F-D59E7AF1912C}" type="datetimeFigureOut">
              <a:rPr lang="en-US" smtClean="0"/>
              <a:t>12/2/2025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208E0-A94D-194B-92CC-09DA32B71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10379B-BF7A-1746-BADB-F25D2D2B4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77CBB-9CEE-5040-A33F-90B9F9BC1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781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696DC-F1A7-7245-97E1-9A901BE06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5563AB-5724-9F4F-A4D3-D9FF7E7836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C73A3C-4FA4-CA45-A7DC-F8F88A04F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E6B76-3912-A648-BD7F-D59E7AF1912C}" type="datetimeFigureOut">
              <a:rPr lang="en-US" smtClean="0"/>
              <a:t>12/2/2025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56C332-62CD-984A-AB7B-990EF0F3D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FD4229-3695-4A4A-AEA1-374AD1A2F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77CBB-9CEE-5040-A33F-90B9F9BC1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690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C299E-EF1B-854D-8DC1-81B605C8B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FA04E-123E-2340-9019-E161E4586C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44660E-8CEA-6B4E-A496-728AB5B1A9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5FF549-2592-5A44-A5CD-CE4B818DF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E6B76-3912-A648-BD7F-D59E7AF1912C}" type="datetimeFigureOut">
              <a:rPr lang="en-US" smtClean="0"/>
              <a:t>12/2/2025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7348F9-A584-2A41-9833-8FD1FA575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3564BE-1C1F-F44F-9E3C-5D21276CE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77CBB-9CEE-5040-A33F-90B9F9BC1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112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48635-4641-D646-B95F-8BA3AB6DB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FB62B9-3084-3545-B188-68C944A1E3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4400E8-61E3-3442-8254-5743BFDED9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B0D4FB-9477-964D-A23B-DFAB184D33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FABB16-7F01-8E40-8434-1DAE31FC79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072C04-B6A7-5C4E-BCC0-EBA8CA75D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E6B76-3912-A648-BD7F-D59E7AF1912C}" type="datetimeFigureOut">
              <a:rPr lang="en-US" smtClean="0"/>
              <a:t>12/2/2025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B37109-6026-4D4E-9F6E-9C469098F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A2EAA5-EA0A-EA4B-A03D-52B6BC6B6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77CBB-9CEE-5040-A33F-90B9F9BC1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333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C1510-A9AD-D643-9B00-2001D73C3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9A50A6-82F2-E646-AD39-81B8F6C13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E6B76-3912-A648-BD7F-D59E7AF1912C}" type="datetimeFigureOut">
              <a:rPr lang="en-US" smtClean="0"/>
              <a:t>12/2/2025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DD1884-5BBD-0045-9BC2-0718C5A1A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AAD784-E22E-0C45-9BB2-35DA20C4A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77CBB-9CEE-5040-A33F-90B9F9BC1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876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E352E8D-1379-5542-A112-FA6F10010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E6B76-3912-A648-BD7F-D59E7AF1912C}" type="datetimeFigureOut">
              <a:rPr lang="en-US" smtClean="0"/>
              <a:t>12/2/2025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A2572E-31BE-2141-9DC7-848956F14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0098EE-A417-204A-9261-D079F0DFD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77CBB-9CEE-5040-A33F-90B9F9BC1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1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FE790-D069-C442-8853-CFB7521D1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3E0285-E640-1F4A-B2E0-705A3A7F8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387F53-EF6D-0C40-AE8F-7F0BCA0C1E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E4FF7E-CE68-7942-B4B2-7788904E2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E6B76-3912-A648-BD7F-D59E7AF1912C}" type="datetimeFigureOut">
              <a:rPr lang="en-US" smtClean="0"/>
              <a:t>12/2/2025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42D0CD-43AC-0141-8A47-567A3E962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9465B-A514-DF41-9EF0-26DE80439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77CBB-9CEE-5040-A33F-90B9F9BC1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854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4CE30-789B-8C44-A43D-236FFE6C0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A45339-130A-C44C-9B6A-69396A6BFC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007005-B994-3E43-877D-FD495C319D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6E3DC9-0E15-DF44-AB0B-748C553FE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E6B76-3912-A648-BD7F-D59E7AF1912C}" type="datetimeFigureOut">
              <a:rPr lang="en-US" smtClean="0"/>
              <a:t>12/2/2025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DD56DA-8D3D-A942-93AF-F35966A31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5E30ED-7FCD-FD48-8AEE-1BA573D1B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77CBB-9CEE-5040-A33F-90B9F9BC1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02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986892-4796-0B48-B2F6-297F32C66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A18D4A-BC29-2C4F-AD52-8269E2F7CD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4DC74-082D-E448-B368-3B3BE21749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E6B76-3912-A648-BD7F-D59E7AF1912C}" type="datetimeFigureOut">
              <a:rPr lang="en-US" smtClean="0"/>
              <a:t>12/2/2025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1302A1-1326-8A47-8363-968DC852AE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42F82F-41E0-B74B-A46F-FFF1B42507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77CBB-9CEE-5040-A33F-90B9F9BC1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666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zaXBVYr9Ij0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researchgate.net/publication/342693559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zaXBVYr9Ij0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bom.gov.au/watl/humidity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youtube.com/watch?v=zBnKgwnn7i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D571F560-55A4-D146-A355-AD7CD9A84F04}"/>
              </a:ext>
            </a:extLst>
          </p:cNvPr>
          <p:cNvSpPr txBox="1"/>
          <p:nvPr/>
        </p:nvSpPr>
        <p:spPr>
          <a:xfrm>
            <a:off x="334781" y="2481004"/>
            <a:ext cx="113446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rgbClr val="F36902"/>
                </a:solidFill>
                <a:latin typeface="Freestyle Script" panose="030804020302050B0404" pitchFamily="66" charset="77"/>
              </a:rPr>
              <a:t>Climate Science and the Carbon Cycle</a:t>
            </a:r>
          </a:p>
          <a:p>
            <a:pPr algn="ctr"/>
            <a:r>
              <a:rPr lang="en-US" sz="7200" dirty="0">
                <a:solidFill>
                  <a:srgbClr val="F36902"/>
                </a:solidFill>
                <a:latin typeface="Freestyle Script" panose="030804020302050B0404" pitchFamily="66" charset="77"/>
              </a:rPr>
              <a:t>Lessons 4 and 5   </a:t>
            </a:r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BDB7CFB9-B6DB-BA42-A0E1-12C84ED270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1" y="4984631"/>
            <a:ext cx="5096201" cy="1430035"/>
          </a:xfrm>
          <a:prstGeom prst="rect">
            <a:avLst/>
          </a:prstGeom>
        </p:spPr>
      </p:pic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ADF21F04-1A50-CC4B-9B0E-1D3F09E921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4164" y="5597663"/>
            <a:ext cx="2539140" cy="82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37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803"/>
    </mc:Choice>
    <mc:Fallback xmlns="">
      <p:transition spd="slow" advTm="24803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1CB5F0-779E-CE79-3EE9-83022B44A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7E1AA-C2F0-C476-B154-738FC7A07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7791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Severity of rain events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5ED4B8-3DC5-9898-DF5E-B145E8FEB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64921"/>
            <a:ext cx="10698481" cy="18440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dirty="0">
                <a:latin typeface="+mj-lt"/>
              </a:rPr>
              <a:t>Use reputable climate science sources to answer the question: Are our rainfall events becoming more severe with global warming and rising ocean temperatures? </a:t>
            </a:r>
          </a:p>
          <a:p>
            <a:pPr marL="0" indent="0">
              <a:buNone/>
            </a:pPr>
            <a:r>
              <a:rPr lang="en-AU" dirty="0">
                <a:latin typeface="+mj-lt"/>
              </a:rPr>
              <a:t>Explain your response using information learnt in this lesson.</a:t>
            </a:r>
          </a:p>
        </p:txBody>
      </p:sp>
      <p:sp>
        <p:nvSpPr>
          <p:cNvPr id="4" name="AutoShape 2" descr="How to Think About Relativity's Concept of Space-Time | Quanta Magazine">
            <a:extLst>
              <a:ext uri="{FF2B5EF4-FFF2-40B4-BE49-F238E27FC236}">
                <a16:creationId xmlns:a16="http://schemas.microsoft.com/office/drawing/2014/main" id="{D8223631-59EC-72D9-686B-D72D7FB3047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296444" cy="129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3501C3-D754-5E40-43F2-86BBC29264DC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38200" y="5930583"/>
            <a:ext cx="2171700" cy="492760"/>
          </a:xfrm>
          <a:prstGeom prst="rect">
            <a:avLst/>
          </a:prstGeom>
        </p:spPr>
      </p:pic>
      <p:pic>
        <p:nvPicPr>
          <p:cNvPr id="3074" name="Picture 2" descr="Understanding the rare weather event that's flooded eastern ...">
            <a:extLst>
              <a:ext uri="{FF2B5EF4-FFF2-40B4-BE49-F238E27FC236}">
                <a16:creationId xmlns:a16="http://schemas.microsoft.com/office/drawing/2014/main" id="{1A1E47B3-929C-91FD-6B81-98DAD36B9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252" y="3319033"/>
            <a:ext cx="3772944" cy="2122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Major floods in Australia kill 8 and leave homes, businesses submerged">
            <a:extLst>
              <a:ext uri="{FF2B5EF4-FFF2-40B4-BE49-F238E27FC236}">
                <a16:creationId xmlns:a16="http://schemas.microsoft.com/office/drawing/2014/main" id="{745F4124-B8AF-4DEC-2025-BEC4D9FD7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440" y="3310154"/>
            <a:ext cx="3185160" cy="212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mergency situation declared for Pigeon Hole, Daguragu as around 100  residents evacuate due to flooding - ABC News">
            <a:extLst>
              <a:ext uri="{FF2B5EF4-FFF2-40B4-BE49-F238E27FC236}">
                <a16:creationId xmlns:a16="http://schemas.microsoft.com/office/drawing/2014/main" id="{63B45B9B-6359-2BA1-4C5C-63BC7378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604" y="3307080"/>
            <a:ext cx="3772944" cy="2122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228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166B42-68CC-5449-B082-2F248D695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CCBA6-36AA-C53D-3A77-479A7796F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515600" cy="1077912"/>
          </a:xfrm>
        </p:spPr>
        <p:txBody>
          <a:bodyPr>
            <a:noAutofit/>
          </a:bodyPr>
          <a:lstStyle/>
          <a:p>
            <a:r>
              <a:rPr lang="en-AU" sz="3200" b="1" dirty="0">
                <a:solidFill>
                  <a:srgbClr val="0070C0"/>
                </a:solidFill>
              </a:rPr>
              <a:t>Extension: The relationship between temperature and humidity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85060D-547E-255A-54A0-449D48C11D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303" y="1806257"/>
            <a:ext cx="4160521" cy="2940685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AU" dirty="0">
                <a:latin typeface="+mj-lt"/>
              </a:rPr>
              <a:t>What do these data tell us about the relationship between temperature and the amount of water vapour that air can ‘hold’ before it rains?</a:t>
            </a:r>
            <a:endParaRPr lang="en-US" sz="2400" dirty="0">
              <a:latin typeface="+mj-lt"/>
            </a:endParaRPr>
          </a:p>
        </p:txBody>
      </p:sp>
      <p:sp>
        <p:nvSpPr>
          <p:cNvPr id="4" name="AutoShape 2" descr="How to Think About Relativity's Concept of Space-Time | Quanta Magazine">
            <a:extLst>
              <a:ext uri="{FF2B5EF4-FFF2-40B4-BE49-F238E27FC236}">
                <a16:creationId xmlns:a16="http://schemas.microsoft.com/office/drawing/2014/main" id="{AE52CDAF-2A51-BE82-37F8-D2743FAD186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296444" cy="129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EE1F7D-F207-94E6-EE69-0581456A973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5930583"/>
            <a:ext cx="2171700" cy="492760"/>
          </a:xfrm>
          <a:prstGeom prst="rect">
            <a:avLst/>
          </a:prstGeom>
        </p:spPr>
      </p:pic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C95706C4-B478-02F7-871F-C06C21AD99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69154876"/>
              </p:ext>
            </p:extLst>
          </p:nvPr>
        </p:nvGraphicFramePr>
        <p:xfrm>
          <a:off x="5345098" y="1129658"/>
          <a:ext cx="6328741" cy="49511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220089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7AEBAF-C56E-33B2-ADB0-D05770A585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240C5-E24E-42AC-AE31-C268994C7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9582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Key science ideas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5D3699-00D8-C87B-70A4-9A5C23CAA6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4707"/>
            <a:ext cx="10515600" cy="4482888"/>
          </a:xfrm>
        </p:spPr>
        <p:txBody>
          <a:bodyPr>
            <a:normAutofit/>
          </a:bodyPr>
          <a:lstStyle/>
          <a:p>
            <a:pPr marL="533400" indent="-533400">
              <a:lnSpc>
                <a:spcPct val="100000"/>
              </a:lnSpc>
            </a:pPr>
            <a:r>
              <a:rPr lang="en-AU" sz="3200" dirty="0">
                <a:latin typeface="+mj-lt"/>
              </a:rPr>
              <a:t>The </a:t>
            </a:r>
            <a:r>
              <a:rPr lang="en-US" sz="3200" dirty="0">
                <a:latin typeface="+mj-lt"/>
              </a:rPr>
              <a:t>water cycle shows how the continuous transfer of water within the earth, atmosphere, biosphere and hydrosphere is driven by heating and cooling, and gravity. </a:t>
            </a:r>
            <a:endParaRPr lang="en-AU" sz="3200" dirty="0">
              <a:latin typeface="+mj-lt"/>
            </a:endParaRPr>
          </a:p>
          <a:p>
            <a:pPr marL="533400" indent="-533400">
              <a:lnSpc>
                <a:spcPct val="150000"/>
              </a:lnSpc>
            </a:pPr>
            <a:r>
              <a:rPr lang="en-AU" sz="3200" dirty="0">
                <a:latin typeface="+mj-lt"/>
              </a:rPr>
              <a:t>Water evaporates more rapidly when it is warmer.</a:t>
            </a:r>
          </a:p>
          <a:p>
            <a:pPr marL="533400" indent="-533400">
              <a:lnSpc>
                <a:spcPct val="150000"/>
              </a:lnSpc>
            </a:pPr>
            <a:r>
              <a:rPr lang="en-AU" sz="3200" dirty="0">
                <a:latin typeface="+mj-lt"/>
              </a:rPr>
              <a:t>Warmer air can ‘hold’ more water vapour than cold air.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4B859F-E9E2-5DBE-FF85-52A0C6F6EF44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38200" y="5930583"/>
            <a:ext cx="2171700" cy="49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447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1646F1-C8E2-B4CF-C375-61E9E07D23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C37AA-AF4D-2B44-2FDE-FE995C1C69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7936" y="532395"/>
            <a:ext cx="10849180" cy="869685"/>
          </a:xfrm>
        </p:spPr>
        <p:txBody>
          <a:bodyPr>
            <a:noAutofit/>
          </a:bodyPr>
          <a:lstStyle/>
          <a:p>
            <a:pPr algn="l"/>
            <a:r>
              <a:rPr lang="en-AU" sz="3600" b="1" dirty="0">
                <a:solidFill>
                  <a:srgbClr val="0070C0"/>
                </a:solidFill>
              </a:rPr>
              <a:t>Lesson 5: </a:t>
            </a:r>
            <a:r>
              <a:rPr lang="en-US" sz="3600" b="1" dirty="0">
                <a:solidFill>
                  <a:srgbClr val="0070C0"/>
                </a:solidFill>
              </a:rPr>
              <a:t>Making and Burning Coal and the Carbon Cycle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8F1321-37C8-1B22-DEAE-E36DA6B42B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5874" y="1781386"/>
            <a:ext cx="4703911" cy="2993110"/>
          </a:xfrm>
        </p:spPr>
        <p:txBody>
          <a:bodyPr>
            <a:normAutofit/>
          </a:bodyPr>
          <a:lstStyle/>
          <a:p>
            <a:pPr algn="l"/>
            <a:r>
              <a:rPr lang="en-AU" sz="2800" dirty="0">
                <a:latin typeface="+mj-lt"/>
              </a:rPr>
              <a:t>What are fossil fuels?</a:t>
            </a:r>
          </a:p>
          <a:p>
            <a:pPr algn="l"/>
            <a:r>
              <a:rPr lang="en-AU" sz="2800" dirty="0">
                <a:latin typeface="+mj-lt"/>
              </a:rPr>
              <a:t>How many different types</a:t>
            </a:r>
            <a:br>
              <a:rPr lang="en-AU" sz="2800" dirty="0">
                <a:latin typeface="+mj-lt"/>
              </a:rPr>
            </a:br>
            <a:r>
              <a:rPr lang="en-AU" sz="2800" dirty="0">
                <a:latin typeface="+mj-lt"/>
              </a:rPr>
              <a:t>of fossil fuels are there?</a:t>
            </a:r>
          </a:p>
          <a:p>
            <a:pPr algn="l"/>
            <a:r>
              <a:rPr lang="en-AU" sz="2800" dirty="0">
                <a:latin typeface="+mj-lt"/>
              </a:rPr>
              <a:t>What do they all have in common?</a:t>
            </a:r>
            <a:endParaRPr lang="en-US" sz="2800" dirty="0">
              <a:latin typeface="+mj-lt"/>
            </a:endParaRPr>
          </a:p>
        </p:txBody>
      </p:sp>
      <p:pic>
        <p:nvPicPr>
          <p:cNvPr id="1026" name="Picture 2" descr="Einstein-First Project">
            <a:extLst>
              <a:ext uri="{FF2B5EF4-FFF2-40B4-BE49-F238E27FC236}">
                <a16:creationId xmlns:a16="http://schemas.microsoft.com/office/drawing/2014/main" id="{3010132B-BE19-6CBD-6BCC-23F607D5A6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783" y="5721069"/>
            <a:ext cx="3175000" cy="73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lack charcoal">
            <a:extLst>
              <a:ext uri="{FF2B5EF4-FFF2-40B4-BE49-F238E27FC236}">
                <a16:creationId xmlns:a16="http://schemas.microsoft.com/office/drawing/2014/main" id="{7E1C3B71-4A57-D9CE-EED0-320D6B938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8114" y="1402080"/>
            <a:ext cx="3534728" cy="2356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ree Oilfield Pump photo and picture">
            <a:extLst>
              <a:ext uri="{FF2B5EF4-FFF2-40B4-BE49-F238E27FC236}">
                <a16:creationId xmlns:a16="http://schemas.microsoft.com/office/drawing/2014/main" id="{ADC6BC61-D5D6-5C4C-12A7-4558AF853A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7" t="-5937" r="11837" b="5937"/>
          <a:stretch>
            <a:fillRect/>
          </a:stretch>
        </p:blipFill>
        <p:spPr bwMode="auto">
          <a:xfrm>
            <a:off x="8558452" y="1249680"/>
            <a:ext cx="3008663" cy="250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A large industrial plant with pipes&#10;&#10;AI-generated content may be incorrect.">
            <a:extLst>
              <a:ext uri="{FF2B5EF4-FFF2-40B4-BE49-F238E27FC236}">
                <a16:creationId xmlns:a16="http://schemas.microsoft.com/office/drawing/2014/main" id="{51EFDB37-3E3F-1B8F-5AB2-16BC944F86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2526" y="3955975"/>
            <a:ext cx="2010574" cy="2606040"/>
          </a:xfrm>
          <a:prstGeom prst="rect">
            <a:avLst/>
          </a:prstGeom>
        </p:spPr>
      </p:pic>
      <p:pic>
        <p:nvPicPr>
          <p:cNvPr id="1032" name="Picture 8" descr="Aerial photo of an oil refinery Aerial photo of storage tanks and production facilities of an oil refinery refinery australia stock pictures, royalty-free photos &amp; images">
            <a:extLst>
              <a:ext uri="{FF2B5EF4-FFF2-40B4-BE49-F238E27FC236}">
                <a16:creationId xmlns:a16="http://schemas.microsoft.com/office/drawing/2014/main" id="{82399F4D-8455-2C44-FA12-BC8FD50DE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503" y="3969121"/>
            <a:ext cx="3733190" cy="2488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0" descr="yellow gas pipe with a crane goes along the facade of a new mult - Photo, Image">
            <a:extLst>
              <a:ext uri="{FF2B5EF4-FFF2-40B4-BE49-F238E27FC236}">
                <a16:creationId xmlns:a16="http://schemas.microsoft.com/office/drawing/2014/main" id="{55D65C8F-682A-5215-F338-15FDCF99335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10" name="Picture 9" descr="Yellow pipes on a wall&#10;&#10;AI-generated content may be incorrect.">
            <a:extLst>
              <a:ext uri="{FF2B5EF4-FFF2-40B4-BE49-F238E27FC236}">
                <a16:creationId xmlns:a16="http://schemas.microsoft.com/office/drawing/2014/main" id="{77EAB8AE-E267-E0AA-043D-EF4160B14F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9213535" y="3322558"/>
            <a:ext cx="1720163" cy="298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098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EEBFC-ED35-3A8A-8A3C-57E999935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0F268A5-42A9-88B9-49DA-753EB79A3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b="1" dirty="0">
                <a:solidFill>
                  <a:srgbClr val="0070C0"/>
                </a:solidFill>
              </a:rPr>
              <a:t>Lesson 5: </a:t>
            </a:r>
            <a:r>
              <a:rPr lang="en-US" sz="3600" b="1" dirty="0">
                <a:solidFill>
                  <a:srgbClr val="0070C0"/>
                </a:solidFill>
              </a:rPr>
              <a:t>Making and Burning Coal and the Carbon Cycle</a:t>
            </a:r>
            <a:endParaRPr lang="en-AU" sz="3600" b="1" dirty="0">
              <a:solidFill>
                <a:srgbClr val="0070C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1FD0CE-2157-A07D-53FB-3C8857456F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4481"/>
            <a:ext cx="10378440" cy="377339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AU" dirty="0">
                <a:latin typeface="+mj-lt"/>
              </a:rPr>
              <a:t>In this lesson, students will review their prior knowledge of photosynthesis and be introduced to the carbon cycle.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AU" dirty="0">
                <a:latin typeface="+mj-lt"/>
              </a:rPr>
              <a:t>Then then work in groups to ‘simulate’ the formation of ‘coal’ from a wooden skewer. They will see; a) how wood became coal over millions of years, b) how gases are associated with decomposing cellulose and c) how coal gets burnt to make CO</a:t>
            </a:r>
            <a:r>
              <a:rPr lang="en-AU" baseline="-25000" dirty="0">
                <a:latin typeface="+mj-lt"/>
              </a:rPr>
              <a:t>2</a:t>
            </a:r>
            <a:r>
              <a:rPr lang="en-AU" dirty="0">
                <a:latin typeface="+mj-lt"/>
              </a:rPr>
              <a:t>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AU" dirty="0">
                <a:latin typeface="+mj-lt"/>
              </a:rPr>
              <a:t>They will be introduced to use digital simulators which model the combustion of fossil fuels. They all give off CO</a:t>
            </a:r>
            <a:r>
              <a:rPr lang="en-AU" baseline="-25000" dirty="0">
                <a:latin typeface="+mj-lt"/>
              </a:rPr>
              <a:t>2</a:t>
            </a:r>
            <a:r>
              <a:rPr lang="en-AU" dirty="0">
                <a:latin typeface="+mj-lt"/>
              </a:rPr>
              <a:t> and H</a:t>
            </a:r>
            <a:r>
              <a:rPr lang="en-AU" baseline="-25000" dirty="0">
                <a:latin typeface="+mj-lt"/>
              </a:rPr>
              <a:t>2</a:t>
            </a:r>
            <a:r>
              <a:rPr lang="en-AU" dirty="0">
                <a:latin typeface="+mj-lt"/>
              </a:rPr>
              <a:t>O.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C47A0C-F30D-032F-9927-E35C5D89763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5790944"/>
            <a:ext cx="2171700" cy="49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2914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53F9F4-3455-7A31-90EF-6D44BF8479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B4D8084-2312-43B9-45D5-F053A7B8C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6410"/>
          </a:xfrm>
        </p:spPr>
        <p:txBody>
          <a:bodyPr>
            <a:normAutofit/>
          </a:bodyPr>
          <a:lstStyle/>
          <a:p>
            <a:r>
              <a:rPr lang="en-AU" sz="4800" b="1" dirty="0">
                <a:solidFill>
                  <a:srgbClr val="0070C0"/>
                </a:solidFill>
              </a:rPr>
              <a:t>Lesson 5 learning intentions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5BE5049-97CE-E8D9-662E-84980D413D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61536"/>
            <a:ext cx="10210801" cy="4769047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AU" sz="4000" dirty="0">
                <a:latin typeface="+mj-lt"/>
              </a:rPr>
              <a:t>At the conclusion of the lesson, you will:</a:t>
            </a:r>
          </a:p>
          <a:p>
            <a:pPr marL="539750" lvl="0" indent="-539750"/>
            <a:r>
              <a:rPr lang="en-AU" sz="3000" dirty="0">
                <a:latin typeface="+mj-lt"/>
              </a:rPr>
              <a:t>model the carbon cycle within the biosphere.</a:t>
            </a:r>
          </a:p>
          <a:p>
            <a:pPr marL="539750" indent="-539750"/>
            <a:r>
              <a:rPr lang="en-AU" sz="3000" dirty="0">
                <a:latin typeface="+mj-lt"/>
              </a:rPr>
              <a:t>explain the connection between photosynthesis, trees, coal and other fossil fuels, and apply this knowledge to the carbon cycle.</a:t>
            </a:r>
          </a:p>
          <a:p>
            <a:pPr marL="539750" indent="-539750"/>
            <a:r>
              <a:rPr lang="en-AU" sz="3000" dirty="0">
                <a:latin typeface="+mj-lt"/>
              </a:rPr>
              <a:t>demonstrate and explain how wood can be turned into combustible gases and that the product left behind is nearly pure carbon, and that this too can be burnt.</a:t>
            </a:r>
          </a:p>
          <a:p>
            <a:pPr marL="539750" indent="-539750"/>
            <a:r>
              <a:rPr lang="en-AU" sz="3000" dirty="0">
                <a:latin typeface="+mj-lt"/>
              </a:rPr>
              <a:t>explain that when all fossil fuels burn, they release energy, carbon dioxide and water vapour back into the atmosphere.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696A3ED-C30E-4FC9-FA7C-413DDA480C6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5930583"/>
            <a:ext cx="2171700" cy="49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0660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5DF04-0BCD-5587-FE26-627AAEFBAD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7F4D671-CB79-AF01-477A-36E7ED7F7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46010"/>
          </a:xfrm>
        </p:spPr>
        <p:txBody>
          <a:bodyPr>
            <a:normAutofit fontScale="90000"/>
          </a:bodyPr>
          <a:lstStyle/>
          <a:p>
            <a:r>
              <a:rPr lang="en-AU" b="1" dirty="0">
                <a:solidFill>
                  <a:srgbClr val="0070C0"/>
                </a:solidFill>
              </a:rPr>
              <a:t>Lesson 5: </a:t>
            </a:r>
            <a:r>
              <a:rPr lang="en-US" b="1" dirty="0">
                <a:solidFill>
                  <a:srgbClr val="0070C0"/>
                </a:solidFill>
              </a:rPr>
              <a:t>Making and Burning Coal and the Carbon Cycle</a:t>
            </a:r>
            <a:endParaRPr lang="en-AU" b="1" dirty="0">
              <a:solidFill>
                <a:srgbClr val="0070C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322B15-F958-E00B-633B-FDEC2333E356}"/>
              </a:ext>
            </a:extLst>
          </p:cNvPr>
          <p:cNvSpPr/>
          <p:nvPr/>
        </p:nvSpPr>
        <p:spPr>
          <a:xfrm>
            <a:off x="1005411" y="1488772"/>
            <a:ext cx="10181056" cy="558743"/>
          </a:xfrm>
          <a:prstGeom prst="rect">
            <a:avLst/>
          </a:prstGeom>
          <a:ln w="19050">
            <a:solidFill>
              <a:schemeClr val="accent1"/>
            </a:solidFill>
            <a:prstDash val="solid"/>
          </a:ln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tabLst>
                <a:tab pos="722313" algn="l"/>
              </a:tabLst>
            </a:pPr>
            <a:r>
              <a:rPr lang="en-AU" sz="2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1. Review prior knowledge of photosynthesis, respiration and burning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7C0687-4C49-63F9-1086-3425B3B7EC36}"/>
              </a:ext>
            </a:extLst>
          </p:cNvPr>
          <p:cNvSpPr/>
          <p:nvPr/>
        </p:nvSpPr>
        <p:spPr>
          <a:xfrm>
            <a:off x="1992945" y="2299999"/>
            <a:ext cx="9117914" cy="558743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tabLst>
                <a:tab pos="722313" algn="l"/>
              </a:tabLst>
            </a:pPr>
            <a:r>
              <a:rPr lang="en-AU" sz="2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2. Complete a making coal’ simulation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62D537-A925-2425-6F74-05DFD6057352}"/>
              </a:ext>
            </a:extLst>
          </p:cNvPr>
          <p:cNvSpPr/>
          <p:nvPr/>
        </p:nvSpPr>
        <p:spPr>
          <a:xfrm>
            <a:off x="3099642" y="3107522"/>
            <a:ext cx="8069386" cy="558743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tabLst>
                <a:tab pos="722313" algn="l"/>
              </a:tabLst>
            </a:pPr>
            <a:r>
              <a:rPr lang="en-AU" sz="2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3. Discuss and record the key learnings from the play 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985C4F1-7420-0CB6-FF90-19A6415C0DBB}"/>
              </a:ext>
            </a:extLst>
          </p:cNvPr>
          <p:cNvSpPr/>
          <p:nvPr/>
        </p:nvSpPr>
        <p:spPr>
          <a:xfrm>
            <a:off x="4037725" y="3956022"/>
            <a:ext cx="7131303" cy="954107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63538" indent="-363538">
              <a:tabLst>
                <a:tab pos="363538" algn="l"/>
              </a:tabLst>
            </a:pPr>
            <a:r>
              <a:rPr lang="en-AU" sz="2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4. Use digital simulators to model fossil fuel formation and combustion</a:t>
            </a:r>
          </a:p>
        </p:txBody>
      </p:sp>
      <p:sp>
        <p:nvSpPr>
          <p:cNvPr id="10" name="Bent-Up Arrow 9">
            <a:extLst>
              <a:ext uri="{FF2B5EF4-FFF2-40B4-BE49-F238E27FC236}">
                <a16:creationId xmlns:a16="http://schemas.microsoft.com/office/drawing/2014/main" id="{FB407BAC-4516-9B85-68C0-C6E074928178}"/>
              </a:ext>
            </a:extLst>
          </p:cNvPr>
          <p:cNvSpPr/>
          <p:nvPr/>
        </p:nvSpPr>
        <p:spPr>
          <a:xfrm rot="5400000">
            <a:off x="1145826" y="1907100"/>
            <a:ext cx="706701" cy="987533"/>
          </a:xfrm>
          <a:prstGeom prst="bentUpArrow">
            <a:avLst>
              <a:gd name="adj1" fmla="val 25000"/>
              <a:gd name="adj2" fmla="val 28611"/>
              <a:gd name="adj3" fmla="val 263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Bent-Up Arrow 10">
            <a:extLst>
              <a:ext uri="{FF2B5EF4-FFF2-40B4-BE49-F238E27FC236}">
                <a16:creationId xmlns:a16="http://schemas.microsoft.com/office/drawing/2014/main" id="{6678A2A9-6C13-6741-44D4-DEC19A94645F}"/>
              </a:ext>
            </a:extLst>
          </p:cNvPr>
          <p:cNvSpPr/>
          <p:nvPr/>
        </p:nvSpPr>
        <p:spPr>
          <a:xfrm rot="5400000">
            <a:off x="2136505" y="2703132"/>
            <a:ext cx="819571" cy="1106700"/>
          </a:xfrm>
          <a:prstGeom prst="bentUpArrow">
            <a:avLst>
              <a:gd name="adj1" fmla="val 25000"/>
              <a:gd name="adj2" fmla="val 33304"/>
              <a:gd name="adj3" fmla="val 250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D8FFD52-9E54-4BB2-B091-4C226DEEF92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82704" y="5709308"/>
            <a:ext cx="2171700" cy="492760"/>
          </a:xfrm>
          <a:prstGeom prst="rect">
            <a:avLst/>
          </a:prstGeom>
        </p:spPr>
      </p:pic>
      <p:sp>
        <p:nvSpPr>
          <p:cNvPr id="13" name="Bent-Up Arrow 12">
            <a:extLst>
              <a:ext uri="{FF2B5EF4-FFF2-40B4-BE49-F238E27FC236}">
                <a16:creationId xmlns:a16="http://schemas.microsoft.com/office/drawing/2014/main" id="{CB575C4C-83A4-60A6-A3F4-0166EF938A3D}"/>
              </a:ext>
            </a:extLst>
          </p:cNvPr>
          <p:cNvSpPr/>
          <p:nvPr/>
        </p:nvSpPr>
        <p:spPr>
          <a:xfrm rot="5400000">
            <a:off x="3015419" y="3750490"/>
            <a:ext cx="1082002" cy="913558"/>
          </a:xfrm>
          <a:prstGeom prst="bentUpArrow">
            <a:avLst>
              <a:gd name="adj1" fmla="val 25000"/>
              <a:gd name="adj2" fmla="val 33304"/>
              <a:gd name="adj3" fmla="val 250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A2F5D3A-5FC3-41E8-D97F-495BBBFE88E0}"/>
              </a:ext>
            </a:extLst>
          </p:cNvPr>
          <p:cNvSpPr/>
          <p:nvPr/>
        </p:nvSpPr>
        <p:spPr>
          <a:xfrm>
            <a:off x="5005882" y="5202551"/>
            <a:ext cx="6203414" cy="558743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-363538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tabLst>
                <a:tab pos="722313" algn="l"/>
              </a:tabLst>
            </a:pPr>
            <a:r>
              <a:rPr lang="en-AU" sz="2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5. Review key learnings</a:t>
            </a:r>
          </a:p>
        </p:txBody>
      </p:sp>
      <p:sp>
        <p:nvSpPr>
          <p:cNvPr id="5" name="Bent-Up Arrow 12">
            <a:extLst>
              <a:ext uri="{FF2B5EF4-FFF2-40B4-BE49-F238E27FC236}">
                <a16:creationId xmlns:a16="http://schemas.microsoft.com/office/drawing/2014/main" id="{B0CFD26E-0717-18EE-A910-C133E34120D9}"/>
              </a:ext>
            </a:extLst>
          </p:cNvPr>
          <p:cNvSpPr/>
          <p:nvPr/>
        </p:nvSpPr>
        <p:spPr>
          <a:xfrm rot="5400000">
            <a:off x="4083727" y="4883799"/>
            <a:ext cx="836266" cy="888927"/>
          </a:xfrm>
          <a:prstGeom prst="bentUpArrow">
            <a:avLst>
              <a:gd name="adj1" fmla="val 25000"/>
              <a:gd name="adj2" fmla="val 33304"/>
              <a:gd name="adj3" fmla="val 250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89532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697CB-8B75-D5F0-B6C8-5E6C8ABA4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05598-DF42-FB76-D939-7DA157DB0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6594"/>
          </a:xfrm>
        </p:spPr>
        <p:txBody>
          <a:bodyPr>
            <a:normAutofit/>
          </a:bodyPr>
          <a:lstStyle/>
          <a:p>
            <a:r>
              <a:rPr lang="en-AU" sz="4000" b="1" dirty="0">
                <a:solidFill>
                  <a:srgbClr val="0070C0"/>
                </a:solidFill>
              </a:rPr>
              <a:t>Activity: Simulating making coal</a:t>
            </a:r>
            <a:r>
              <a:rPr lang="en-US" sz="4000" b="1" dirty="0">
                <a:solidFill>
                  <a:srgbClr val="0070C0"/>
                </a:solidFill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67BB2B-993B-9ED7-D1A2-8A8C0F89213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5930583"/>
            <a:ext cx="2171700" cy="492760"/>
          </a:xfrm>
          <a:prstGeom prst="rect">
            <a:avLst/>
          </a:prstGeom>
        </p:spPr>
      </p:pic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846ACE7-69DA-662F-29A7-9A12341678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62782" y="1929785"/>
            <a:ext cx="427355" cy="2737485"/>
          </a:xfrm>
          <a:prstGeom prst="rect">
            <a:avLst/>
          </a:prstGeom>
        </p:spPr>
      </p:pic>
      <p:pic>
        <p:nvPicPr>
          <p:cNvPr id="7" name="Picture 6" descr="A white paper with a wooden stick on it&#10;&#10;Description automatically generated">
            <a:extLst>
              <a:ext uri="{FF2B5EF4-FFF2-40B4-BE49-F238E27FC236}">
                <a16:creationId xmlns:a16="http://schemas.microsoft.com/office/drawing/2014/main" id="{DE8BAB41-70C0-5033-2A1F-9200267C42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0" b="12613"/>
          <a:stretch/>
        </p:blipFill>
        <p:spPr bwMode="auto">
          <a:xfrm>
            <a:off x="8407717" y="1942464"/>
            <a:ext cx="2737485" cy="655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7E303A35-257F-085C-6725-14987BAC89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1720"/>
            <a:ext cx="7376160" cy="49352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+mj-lt"/>
              </a:rPr>
              <a:t>Working in groups, students gather </a:t>
            </a:r>
          </a:p>
          <a:p>
            <a:pPr marL="533400" indent="-533400"/>
            <a:r>
              <a:rPr lang="en-US" dirty="0">
                <a:latin typeface="+mj-lt"/>
              </a:rPr>
              <a:t>Bunsen burner or candle and protective heat mat</a:t>
            </a:r>
          </a:p>
          <a:p>
            <a:pPr marL="533400" indent="-533400"/>
            <a:r>
              <a:rPr lang="en-US" dirty="0">
                <a:latin typeface="+mj-lt"/>
              </a:rPr>
              <a:t>Half a kebab stick, a piece of </a:t>
            </a:r>
            <a:r>
              <a:rPr lang="en-US" dirty="0" err="1">
                <a:latin typeface="+mj-lt"/>
              </a:rPr>
              <a:t>Alfoil</a:t>
            </a:r>
            <a:r>
              <a:rPr lang="en-US" dirty="0">
                <a:latin typeface="+mj-lt"/>
              </a:rPr>
              <a:t> about 10 cm by 2 cm, about 2 to 3 cm of sticky tape, a gas lighter</a:t>
            </a:r>
          </a:p>
          <a:p>
            <a:pPr marL="533400" indent="-533400">
              <a:lnSpc>
                <a:spcPct val="100000"/>
              </a:lnSpc>
            </a:pPr>
            <a:r>
              <a:rPr lang="en-US" dirty="0">
                <a:latin typeface="+mj-lt"/>
              </a:rPr>
              <a:t>Wrap the foil tightly around the Kebab stick, leaving about 2 to 3 cm poking out the end.</a:t>
            </a:r>
            <a:endParaRPr lang="en-AU" dirty="0">
              <a:latin typeface="+mj-lt"/>
            </a:endParaRPr>
          </a:p>
          <a:p>
            <a:pPr marL="533400" indent="-533400">
              <a:lnSpc>
                <a:spcPct val="100000"/>
              </a:lnSpc>
            </a:pPr>
            <a:r>
              <a:rPr lang="en-US" dirty="0">
                <a:latin typeface="+mj-lt"/>
              </a:rPr>
              <a:t>Place sticky tape around the foil and handle so no gas can leak through the handle end.</a:t>
            </a:r>
          </a:p>
          <a:p>
            <a:pPr marL="441325" indent="-441325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370019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1AEF02-A133-654A-EF65-05B82E902B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4CB75-BF0E-1EE2-FA1F-EA9AD1751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6594"/>
          </a:xfrm>
        </p:spPr>
        <p:txBody>
          <a:bodyPr>
            <a:normAutofit/>
          </a:bodyPr>
          <a:lstStyle/>
          <a:p>
            <a:r>
              <a:rPr lang="en-AU" sz="4000" b="1" dirty="0">
                <a:solidFill>
                  <a:srgbClr val="0070C0"/>
                </a:solidFill>
              </a:rPr>
              <a:t>Activity: Simulating making coal</a:t>
            </a:r>
            <a:r>
              <a:rPr lang="en-US" sz="4000" b="1" dirty="0">
                <a:solidFill>
                  <a:srgbClr val="0070C0"/>
                </a:solidFill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A4810D-B014-444F-354C-8ABACF1B903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5930583"/>
            <a:ext cx="2171700" cy="492760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F35E4D4-4E53-A09E-9ACF-3D1473DC74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1720"/>
            <a:ext cx="7376160" cy="4935243"/>
          </a:xfrm>
        </p:spPr>
        <p:txBody>
          <a:bodyPr>
            <a:normAutofit fontScale="77500" lnSpcReduction="20000"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3400" dirty="0">
                <a:latin typeface="+mj-lt"/>
              </a:rPr>
              <a:t>Two safety warnings: </a:t>
            </a:r>
          </a:p>
          <a:p>
            <a:pPr marL="441325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AU" altLang="en-US" dirty="0">
                <a:solidFill>
                  <a:srgbClr val="FF0000"/>
                </a:solidFill>
                <a:latin typeface="+mj-lt"/>
                <a:ea typeface="Arial" panose="020B0604020202020204" pitchFamily="34" charset="0"/>
              </a:rPr>
              <a:t>Warning 1: The heated Alfoil and burning gases get extremely hot.</a:t>
            </a:r>
          </a:p>
          <a:p>
            <a:pPr marL="441325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AU" altLang="en-US" dirty="0">
                <a:solidFill>
                  <a:srgbClr val="FF0000"/>
                </a:solidFill>
                <a:latin typeface="+mj-lt"/>
                <a:ea typeface="Arial" panose="020B0604020202020204" pitchFamily="34" charset="0"/>
              </a:rPr>
              <a:t>Warning 2: Ensure room is well </a:t>
            </a:r>
            <a:r>
              <a:rPr lang="en-AU" altLang="en-US" dirty="0" err="1">
                <a:solidFill>
                  <a:srgbClr val="FF0000"/>
                </a:solidFill>
                <a:latin typeface="+mj-lt"/>
                <a:ea typeface="Arial" panose="020B0604020202020204" pitchFamily="34" charset="0"/>
              </a:rPr>
              <a:t>ventillated</a:t>
            </a:r>
            <a:endParaRPr lang="en-AU" altLang="en-US" sz="4400" dirty="0">
              <a:latin typeface="+mj-lt"/>
            </a:endParaRPr>
          </a:p>
          <a:p>
            <a:pPr marL="533400" indent="-533400">
              <a:spcBef>
                <a:spcPts val="600"/>
              </a:spcBef>
              <a:spcAft>
                <a:spcPts val="600"/>
              </a:spcAft>
            </a:pPr>
            <a:r>
              <a:rPr lang="en-US" sz="3400" dirty="0">
                <a:latin typeface="+mj-lt"/>
              </a:rPr>
              <a:t>When all is ready, start making your coal by heating the </a:t>
            </a:r>
            <a:r>
              <a:rPr lang="en-US" sz="3400" dirty="0" err="1">
                <a:latin typeface="+mj-lt"/>
              </a:rPr>
              <a:t>Alfoil</a:t>
            </a:r>
            <a:r>
              <a:rPr lang="en-US" sz="3400" dirty="0">
                <a:latin typeface="+mj-lt"/>
              </a:rPr>
              <a:t>-covered central piece of wood</a:t>
            </a:r>
          </a:p>
          <a:p>
            <a:pPr marL="533400" indent="-533400">
              <a:spcBef>
                <a:spcPts val="600"/>
              </a:spcBef>
              <a:spcAft>
                <a:spcPts val="600"/>
              </a:spcAft>
            </a:pPr>
            <a:r>
              <a:rPr lang="en-US" sz="3400" dirty="0">
                <a:latin typeface="+mj-lt"/>
              </a:rPr>
              <a:t>When you see smoke and steam coming from the chimney, set fire to it and watch it burn</a:t>
            </a:r>
          </a:p>
          <a:p>
            <a:pPr marL="533400" indent="-533400">
              <a:spcBef>
                <a:spcPts val="600"/>
              </a:spcBef>
              <a:spcAft>
                <a:spcPts val="600"/>
              </a:spcAft>
            </a:pPr>
            <a:r>
              <a:rPr lang="en-US" sz="3400" dirty="0">
                <a:latin typeface="+mj-lt"/>
              </a:rPr>
              <a:t>When burning stops, place the foil cylinder and handle on heat protection mat until it cools. Leave it for at least 2-3 minutes</a:t>
            </a:r>
          </a:p>
          <a:p>
            <a:pPr marL="533400" indent="-533400">
              <a:spcBef>
                <a:spcPts val="600"/>
              </a:spcBef>
              <a:spcAft>
                <a:spcPts val="600"/>
              </a:spcAft>
            </a:pPr>
            <a:r>
              <a:rPr lang="en-US" sz="3400" dirty="0">
                <a:latin typeface="+mj-lt"/>
              </a:rPr>
              <a:t>Uncoil the </a:t>
            </a:r>
            <a:r>
              <a:rPr lang="en-US" sz="3400" dirty="0" err="1">
                <a:latin typeface="+mj-lt"/>
              </a:rPr>
              <a:t>Alfoil</a:t>
            </a:r>
            <a:r>
              <a:rPr lang="en-US" sz="3400" dirty="0">
                <a:latin typeface="+mj-lt"/>
              </a:rPr>
              <a:t> – don’t burn your fingers.</a:t>
            </a:r>
          </a:p>
          <a:p>
            <a:pPr marL="441325" indent="-441325"/>
            <a:endParaRPr lang="en-AU" dirty="0"/>
          </a:p>
        </p:txBody>
      </p:sp>
      <p:pic>
        <p:nvPicPr>
          <p:cNvPr id="3" name="Picture 2" descr="A lit candle with flame&#10;&#10;Description automatically generated">
            <a:extLst>
              <a:ext uri="{FF2B5EF4-FFF2-40B4-BE49-F238E27FC236}">
                <a16:creationId xmlns:a16="http://schemas.microsoft.com/office/drawing/2014/main" id="{55DE9EE0-9402-A757-0F06-D089BC6C02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745" y="2126122"/>
            <a:ext cx="3298658" cy="2110591"/>
          </a:xfrm>
          <a:prstGeom prst="rect">
            <a:avLst/>
          </a:prstGeom>
        </p:spPr>
      </p:pic>
      <p:pic>
        <p:nvPicPr>
          <p:cNvPr id="5" name="Picture 4" descr="A picture containing text, wall, dirty&#10;&#10;Description automatically generated">
            <a:extLst>
              <a:ext uri="{FF2B5EF4-FFF2-40B4-BE49-F238E27FC236}">
                <a16:creationId xmlns:a16="http://schemas.microsoft.com/office/drawing/2014/main" id="{AAF54A93-8C3D-2BB8-1024-00393D4A98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339261" y="3737917"/>
            <a:ext cx="1008065" cy="3257868"/>
          </a:xfrm>
          <a:prstGeom prst="rect">
            <a:avLst/>
          </a:prstGeom>
        </p:spPr>
      </p:pic>
      <p:sp>
        <p:nvSpPr>
          <p:cNvPr id="13" name="Rectangle 8">
            <a:extLst>
              <a:ext uri="{FF2B5EF4-FFF2-40B4-BE49-F238E27FC236}">
                <a16:creationId xmlns:a16="http://schemas.microsoft.com/office/drawing/2014/main" id="{ECD60C3D-DA9A-F794-4E72-ED3FD970F8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574BEAA5-FC0C-DA48-127A-706A65CFC7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6155" y="181757"/>
            <a:ext cx="4688205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kumimoji="0" lang="en-AU" altLang="en-US" sz="1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Warning: The heated Alfoil and burning gases get extremely hot</a:t>
            </a:r>
            <a:r>
              <a:rPr kumimoji="0" lang="en-AU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en-AU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6" name="Picture 15" descr="A red triangle with a exclamation mark&#10;&#10;AI-generated content may be incorrect.">
            <a:extLst>
              <a:ext uri="{FF2B5EF4-FFF2-40B4-BE49-F238E27FC236}">
                <a16:creationId xmlns:a16="http://schemas.microsoft.com/office/drawing/2014/main" id="{B80DF0E5-5BBC-91AE-8F90-2F23DEB429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8764" y="1547633"/>
            <a:ext cx="374006" cy="326887"/>
          </a:xfrm>
          <a:prstGeom prst="rect">
            <a:avLst/>
          </a:prstGeom>
        </p:spPr>
      </p:pic>
      <p:pic>
        <p:nvPicPr>
          <p:cNvPr id="17" name="Picture 16" descr="A red triangle with a exclamation mark&#10;&#10;AI-generated content may be incorrect.">
            <a:extLst>
              <a:ext uri="{FF2B5EF4-FFF2-40B4-BE49-F238E27FC236}">
                <a16:creationId xmlns:a16="http://schemas.microsoft.com/office/drawing/2014/main" id="{359D9ABA-9966-5926-7F13-04E94CBD8E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4004" y="2172473"/>
            <a:ext cx="374006" cy="32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0916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5813F3-E289-3BDF-B86D-7DD2E7407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F13DB-6A06-4809-149F-7D2501515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6594"/>
          </a:xfrm>
        </p:spPr>
        <p:txBody>
          <a:bodyPr>
            <a:normAutofit/>
          </a:bodyPr>
          <a:lstStyle/>
          <a:p>
            <a:r>
              <a:rPr lang="en-AU" sz="4000" b="1" dirty="0">
                <a:solidFill>
                  <a:srgbClr val="0070C0"/>
                </a:solidFill>
              </a:rPr>
              <a:t>Activity: Simulating making coal</a:t>
            </a:r>
            <a:r>
              <a:rPr lang="en-US" sz="4000" b="1" dirty="0">
                <a:solidFill>
                  <a:srgbClr val="0070C0"/>
                </a:solidFill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EE5226-7D72-3E92-3DA6-04E17C0A2E65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38200" y="5930583"/>
            <a:ext cx="2171700" cy="492760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978AD2D0-E812-C20B-62A8-757F8750F0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1720"/>
            <a:ext cx="10637520" cy="49352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+mj-lt"/>
              </a:rPr>
              <a:t>Questions and discussion: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>
                <a:latin typeface="+mj-lt"/>
              </a:rPr>
              <a:t>What has happened to the central piece of wood. </a:t>
            </a:r>
            <a:endParaRPr lang="en-AU" dirty="0">
              <a:latin typeface="+mj-lt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dirty="0">
                <a:latin typeface="+mj-lt"/>
              </a:rPr>
              <a:t>What is the black material left after the wood has been heated?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>
                <a:latin typeface="+mj-lt"/>
              </a:rPr>
              <a:t>Explain what happened to our piece of wood? </a:t>
            </a:r>
            <a:endParaRPr lang="en-AU" dirty="0">
              <a:latin typeface="+mj-lt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dirty="0">
                <a:latin typeface="+mj-lt"/>
              </a:rPr>
              <a:t>What type of atoms were left behind after the wood was heated with limited air?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>
                <a:latin typeface="+mj-lt"/>
              </a:rPr>
              <a:t>How did the carbon originally get into the piece of wood?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>
                <a:latin typeface="+mj-lt"/>
              </a:rPr>
              <a:t>What are key similarities and differences between this simulation and the actual formation of coal over millions of years? </a:t>
            </a:r>
            <a:endParaRPr lang="en-AU" dirty="0">
              <a:latin typeface="+mj-lt"/>
            </a:endParaRPr>
          </a:p>
          <a:p>
            <a:pPr marL="0" indent="0">
              <a:buNone/>
            </a:pPr>
            <a:endParaRPr lang="en-US" dirty="0"/>
          </a:p>
          <a:p>
            <a:pPr marL="441325" indent="-441325"/>
            <a:endParaRPr lang="en-AU" dirty="0"/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id="{F145105E-DDE3-8C89-EC88-FA309A1DC5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2834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997BD-990F-9941-84E2-AE03747246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7936" y="532395"/>
            <a:ext cx="10849180" cy="736601"/>
          </a:xfrm>
        </p:spPr>
        <p:txBody>
          <a:bodyPr>
            <a:noAutofit/>
          </a:bodyPr>
          <a:lstStyle/>
          <a:p>
            <a:pPr algn="l"/>
            <a:r>
              <a:rPr lang="en-US" sz="4400" b="1" dirty="0">
                <a:solidFill>
                  <a:srgbClr val="0070C0"/>
                </a:solidFill>
              </a:rPr>
              <a:t>Lesson 4: </a:t>
            </a:r>
            <a:r>
              <a:rPr lang="en-AU" sz="4400" b="1" dirty="0">
                <a:solidFill>
                  <a:srgbClr val="0070C0"/>
                </a:solidFill>
              </a:rPr>
              <a:t>Evaporation, rain, and the water cycle</a:t>
            </a:r>
            <a:endParaRPr lang="en-US" sz="4800" b="1" dirty="0">
              <a:solidFill>
                <a:srgbClr val="0070C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515972-C862-E849-A651-91AB8A4B52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5874" y="2253826"/>
            <a:ext cx="4703911" cy="2993110"/>
          </a:xfrm>
        </p:spPr>
        <p:txBody>
          <a:bodyPr>
            <a:normAutofit/>
          </a:bodyPr>
          <a:lstStyle/>
          <a:p>
            <a:pPr algn="l"/>
            <a:r>
              <a:rPr lang="en-AU" sz="2800" dirty="0">
                <a:latin typeface="+mj-lt"/>
              </a:rPr>
              <a:t>What is rain?</a:t>
            </a:r>
          </a:p>
          <a:p>
            <a:pPr algn="l"/>
            <a:r>
              <a:rPr lang="en-AU" sz="2800" dirty="0">
                <a:latin typeface="+mj-lt"/>
              </a:rPr>
              <a:t>How does it form?</a:t>
            </a:r>
          </a:p>
        </p:txBody>
      </p:sp>
      <p:pic>
        <p:nvPicPr>
          <p:cNvPr id="1026" name="Picture 2" descr="Einstein-First Project">
            <a:extLst>
              <a:ext uri="{FF2B5EF4-FFF2-40B4-BE49-F238E27FC236}">
                <a16:creationId xmlns:a16="http://schemas.microsoft.com/office/drawing/2014/main" id="{96109656-3F99-3840-B67C-0E038AD757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783" y="5721069"/>
            <a:ext cx="3175000" cy="73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unset storm, melbourne - heavy rain australia stock pictures, royalty-free photos &amp; images">
            <a:extLst>
              <a:ext uri="{FF2B5EF4-FFF2-40B4-BE49-F238E27FC236}">
                <a16:creationId xmlns:a16="http://schemas.microsoft.com/office/drawing/2014/main" id="{E7186A30-C52B-B20B-F6F8-596BC577A3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509" y="1446847"/>
            <a:ext cx="7726607" cy="396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9924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1897D9-7FC6-6D06-E9B2-A012AC5556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131B-E925-EA59-14D2-86A000A04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6594"/>
          </a:xfrm>
        </p:spPr>
        <p:txBody>
          <a:bodyPr>
            <a:normAutofit/>
          </a:bodyPr>
          <a:lstStyle/>
          <a:p>
            <a:r>
              <a:rPr lang="en-AU" sz="4000" b="1" dirty="0">
                <a:solidFill>
                  <a:srgbClr val="0070C0"/>
                </a:solidFill>
              </a:rPr>
              <a:t>Fossil fuel formation video and jigsaw</a:t>
            </a:r>
            <a:endParaRPr lang="en-US" sz="4000" b="1" dirty="0">
              <a:solidFill>
                <a:srgbClr val="0070C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514BCE-BE87-07EF-7368-5BE575BABFC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5930583"/>
            <a:ext cx="2171700" cy="492760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10A6521-7F5D-30F4-BE4D-D98EEF060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1720"/>
            <a:ext cx="10622280" cy="49352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+mj-lt"/>
              </a:rPr>
              <a:t>The following video: </a:t>
            </a:r>
            <a:r>
              <a:rPr lang="en-US" i="1" dirty="0">
                <a:latin typeface="+mj-lt"/>
              </a:rPr>
              <a:t>Fossil Fuels 101</a:t>
            </a:r>
            <a:r>
              <a:rPr lang="en-US" dirty="0">
                <a:latin typeface="+mj-lt"/>
              </a:rPr>
              <a:t> briefly outlines the types of fossil fuels and describes how they are carbon and hydrogen-based energy sources that were made millions of years ago.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sz="2400" u="sng" dirty="0">
                <a:hlinkClick r:id="rId3"/>
              </a:rPr>
              <a:t>https://youtu.be/zaXBVYr9Ij0</a:t>
            </a:r>
            <a:endParaRPr lang="en-US" sz="2400" u="sng" dirty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/>
              <a:t>Unjumble the fossil fuels</a:t>
            </a:r>
            <a:br>
              <a:rPr lang="en-AU" dirty="0"/>
            </a:br>
            <a:r>
              <a:rPr lang="en-AU" dirty="0"/>
              <a:t>formation pieces.</a:t>
            </a:r>
          </a:p>
          <a:p>
            <a:pPr marL="441325" indent="-441325"/>
            <a:endParaRPr lang="en-AU" dirty="0"/>
          </a:p>
        </p:txBody>
      </p:sp>
      <p:pic>
        <p:nvPicPr>
          <p:cNvPr id="5" name="Picture 4" descr="A diagram of a coal and natural gas&#10;&#10;AI-generated content may be incorrect.">
            <a:extLst>
              <a:ext uri="{FF2B5EF4-FFF2-40B4-BE49-F238E27FC236}">
                <a16:creationId xmlns:a16="http://schemas.microsoft.com/office/drawing/2014/main" id="{26A3561B-6F0A-8862-ADCD-1448705E04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9095" y="2671156"/>
            <a:ext cx="6372499" cy="3666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3636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CDDC71-3EAD-3EDB-1878-F24411748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59488-EB01-F2D1-0608-B2E3EC5B3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9682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Optional activity: Types of coal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FFBF8B-CE05-55DA-2F33-6D42BA7450EE}"/>
              </a:ext>
            </a:extLst>
          </p:cNvPr>
          <p:cNvSpPr txBox="1"/>
          <p:nvPr/>
        </p:nvSpPr>
        <p:spPr>
          <a:xfrm>
            <a:off x="4568336" y="6176963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 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C37766-E8C6-C8B2-5884-C3EB8930F50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92106" y="6000114"/>
            <a:ext cx="2171700" cy="492760"/>
          </a:xfrm>
          <a:prstGeom prst="rect">
            <a:avLst/>
          </a:prstGeom>
        </p:spPr>
      </p:pic>
      <p:pic>
        <p:nvPicPr>
          <p:cNvPr id="4102" name="Picture 6" descr="From left to right: peat, lignite, sub-bituminous, bituminous, and... |  Download Scientific Diagram">
            <a:extLst>
              <a:ext uri="{FF2B5EF4-FFF2-40B4-BE49-F238E27FC236}">
                <a16:creationId xmlns:a16="http://schemas.microsoft.com/office/drawing/2014/main" id="{CF063022-33A6-CAAD-3A1C-018A8309D6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7" b="9223"/>
          <a:stretch>
            <a:fillRect/>
          </a:stretch>
        </p:blipFill>
        <p:spPr bwMode="auto">
          <a:xfrm>
            <a:off x="1001030" y="2139037"/>
            <a:ext cx="10322668" cy="295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B165A9-098A-C46C-9F45-18636E82C2D4}"/>
              </a:ext>
            </a:extLst>
          </p:cNvPr>
          <p:cNvSpPr txBox="1"/>
          <p:nvPr/>
        </p:nvSpPr>
        <p:spPr>
          <a:xfrm>
            <a:off x="1001030" y="1391663"/>
            <a:ext cx="103226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sz="2800" dirty="0">
                <a:solidFill>
                  <a:srgbClr val="111111"/>
                </a:solidFill>
                <a:latin typeface="+mj-lt"/>
              </a:rPr>
              <a:t>L</a:t>
            </a:r>
            <a:r>
              <a:rPr lang="en-US" sz="2800" b="0" i="0" dirty="0">
                <a:solidFill>
                  <a:srgbClr val="111111"/>
                </a:solidFill>
                <a:effectLst/>
                <a:latin typeface="+mj-lt"/>
              </a:rPr>
              <a:t>eft to right: peat, lignite, sub-bituminous, bituminous, and anthracite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03300A-082B-BBBA-EC42-24DDA61D2D0C}"/>
              </a:ext>
            </a:extLst>
          </p:cNvPr>
          <p:cNvSpPr txBox="1"/>
          <p:nvPr/>
        </p:nvSpPr>
        <p:spPr>
          <a:xfrm>
            <a:off x="838200" y="5204727"/>
            <a:ext cx="107744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>
                <a:solidFill>
                  <a:srgbClr val="111111"/>
                </a:solidFill>
                <a:latin typeface="+mj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Image source: </a:t>
            </a:r>
            <a:r>
              <a:rPr lang="en-AU" sz="1400" dirty="0">
                <a:latin typeface="+mj-lt"/>
                <a:hlinkClick r:id="rId4"/>
              </a:rPr>
              <a:t>https://www.researchgate.net/publication/342693559</a:t>
            </a:r>
            <a:endParaRPr lang="en-AU" sz="1400" dirty="0">
              <a:latin typeface="+mj-lt"/>
            </a:endParaRPr>
          </a:p>
          <a:p>
            <a:r>
              <a:rPr lang="en-AU" sz="1400" dirty="0">
                <a:latin typeface="+mj-lt"/>
              </a:rPr>
              <a:t>Evaluating_the_Performance_and_Feasibility_of_Using_Recovered_Fly_Ash_and_Fluidized_Bed_Combustion_FBC_Fly_Ash_as_Concrete_Pozzolan</a:t>
            </a:r>
          </a:p>
        </p:txBody>
      </p:sp>
    </p:spTree>
    <p:extLst>
      <p:ext uri="{BB962C8B-B14F-4D97-AF65-F5344CB8AC3E}">
        <p14:creationId xmlns:p14="http://schemas.microsoft.com/office/powerpoint/2010/main" val="31541031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6CC32D-883F-F93A-0A27-833460CD3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BA932-F069-C5B4-7462-B2D472747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9682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Properties of types of coal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E335AE-1528-A4BB-DAF5-695FEF45C088}"/>
              </a:ext>
            </a:extLst>
          </p:cNvPr>
          <p:cNvSpPr txBox="1"/>
          <p:nvPr/>
        </p:nvSpPr>
        <p:spPr>
          <a:xfrm>
            <a:off x="4568336" y="6176963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 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915D15-D9B0-CCE4-AE0A-12658A33A0E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92106" y="6000114"/>
            <a:ext cx="2171700" cy="4927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B626206-8ED2-25FF-292F-2E2D2593144E}"/>
              </a:ext>
            </a:extLst>
          </p:cNvPr>
          <p:cNvSpPr txBox="1"/>
          <p:nvPr/>
        </p:nvSpPr>
        <p:spPr>
          <a:xfrm>
            <a:off x="8966037" y="6092605"/>
            <a:ext cx="20982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>
                <a:solidFill>
                  <a:srgbClr val="111111"/>
                </a:solidFill>
                <a:latin typeface="+mj-lt"/>
              </a:rPr>
              <a:t>Source ChatGPT 24 9 2025</a:t>
            </a:r>
            <a:endParaRPr lang="en-AU" sz="1400" dirty="0">
              <a:latin typeface="+mj-lt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CE4E669-06A1-EAE9-56FE-CCBA8D0817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751460"/>
              </p:ext>
            </p:extLst>
          </p:nvPr>
        </p:nvGraphicFramePr>
        <p:xfrm>
          <a:off x="1051560" y="1333767"/>
          <a:ext cx="10576560" cy="4563420"/>
        </p:xfrm>
        <a:graphic>
          <a:graphicData uri="http://schemas.openxmlformats.org/drawingml/2006/table">
            <a:tbl>
              <a:tblPr/>
              <a:tblGrid>
                <a:gridCol w="1681480">
                  <a:extLst>
                    <a:ext uri="{9D8B030D-6E8A-4147-A177-3AD203B41FA5}">
                      <a16:colId xmlns:a16="http://schemas.microsoft.com/office/drawing/2014/main" val="2361906814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2607328668"/>
                    </a:ext>
                  </a:extLst>
                </a:gridCol>
                <a:gridCol w="1813560">
                  <a:extLst>
                    <a:ext uri="{9D8B030D-6E8A-4147-A177-3AD203B41FA5}">
                      <a16:colId xmlns:a16="http://schemas.microsoft.com/office/drawing/2014/main" val="2314873054"/>
                    </a:ext>
                  </a:extLst>
                </a:gridCol>
                <a:gridCol w="1681480">
                  <a:extLst>
                    <a:ext uri="{9D8B030D-6E8A-4147-A177-3AD203B41FA5}">
                      <a16:colId xmlns:a16="http://schemas.microsoft.com/office/drawing/2014/main" val="842377636"/>
                    </a:ext>
                  </a:extLst>
                </a:gridCol>
                <a:gridCol w="1534160">
                  <a:extLst>
                    <a:ext uri="{9D8B030D-6E8A-4147-A177-3AD203B41FA5}">
                      <a16:colId xmlns:a16="http://schemas.microsoft.com/office/drawing/2014/main" val="396934723"/>
                    </a:ext>
                  </a:extLst>
                </a:gridCol>
                <a:gridCol w="2316480">
                  <a:extLst>
                    <a:ext uri="{9D8B030D-6E8A-4147-A177-3AD203B41FA5}">
                      <a16:colId xmlns:a16="http://schemas.microsoft.com/office/drawing/2014/main" val="3209879250"/>
                    </a:ext>
                  </a:extLst>
                </a:gridCol>
              </a:tblGrid>
              <a:tr h="56557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AU" sz="2400" b="1">
                          <a:latin typeface="+mj-lt"/>
                        </a:rPr>
                        <a:t>Type of Coal</a:t>
                      </a:r>
                      <a:endParaRPr lang="en-AU" sz="2400"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AU" sz="2400" b="1">
                          <a:latin typeface="+mj-lt"/>
                        </a:rPr>
                        <a:t>Carbon Content</a:t>
                      </a:r>
                      <a:endParaRPr lang="en-AU" sz="2400"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AU" sz="2400" b="1" dirty="0">
                          <a:latin typeface="+mj-lt"/>
                        </a:rPr>
                        <a:t>Energy Content</a:t>
                      </a:r>
                      <a:endParaRPr lang="en-AU" sz="2400" dirty="0"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AU" sz="2400" b="1">
                          <a:latin typeface="+mj-lt"/>
                        </a:rPr>
                        <a:t>Appearance</a:t>
                      </a:r>
                      <a:endParaRPr lang="en-AU" sz="2400"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AU" sz="2400" b="1">
                          <a:latin typeface="+mj-lt"/>
                        </a:rPr>
                        <a:t>Hardness</a:t>
                      </a:r>
                      <a:endParaRPr lang="en-AU" sz="2400"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AU" sz="2400" b="1" dirty="0">
                          <a:latin typeface="+mj-lt"/>
                        </a:rPr>
                        <a:t>Uses</a:t>
                      </a:r>
                      <a:endParaRPr lang="en-AU" sz="2400" dirty="0"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1807349"/>
                  </a:ext>
                </a:extLst>
              </a:tr>
              <a:tr h="12411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AU" sz="2400" b="1" dirty="0">
                          <a:latin typeface="+mj-lt"/>
                        </a:rPr>
                        <a:t>Anthracite</a:t>
                      </a:r>
                      <a:endParaRPr lang="en-AU" sz="2400" dirty="0"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AU" sz="2400" dirty="0">
                          <a:latin typeface="+mj-lt"/>
                        </a:rPr>
                        <a:t>Highest (86–98%)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400" dirty="0">
                          <a:latin typeface="+mj-lt"/>
                        </a:rPr>
                        <a:t>Very high – burns the hottest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AU" sz="2400" dirty="0">
                          <a:latin typeface="+mj-lt"/>
                        </a:rPr>
                        <a:t>Hard, shiny, black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AU" sz="2400">
                          <a:latin typeface="+mj-lt"/>
                        </a:rPr>
                        <a:t>Very hard (hardest coal)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latin typeface="+mj-lt"/>
                        </a:rPr>
                        <a:t>Heating, industrial energy, sometimes in metal smelting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7215028"/>
                  </a:ext>
                </a:extLst>
              </a:tr>
              <a:tr h="7756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AU" sz="2400" b="1">
                          <a:latin typeface="+mj-lt"/>
                        </a:rPr>
                        <a:t>Bituminous</a:t>
                      </a:r>
                      <a:endParaRPr lang="en-AU" sz="2400"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AU" sz="2400">
                          <a:latin typeface="+mj-lt"/>
                        </a:rPr>
                        <a:t>Medium-high (45–86%)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AU" sz="2400">
                          <a:latin typeface="+mj-lt"/>
                        </a:rPr>
                        <a:t>High – good energy content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AU" sz="2400" dirty="0">
                          <a:latin typeface="+mj-lt"/>
                        </a:rPr>
                        <a:t>Dull to shiny black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400" dirty="0">
                          <a:latin typeface="+mj-lt"/>
                        </a:rPr>
                        <a:t>Hard (but softer than anthracite)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AU" sz="2000" dirty="0">
                          <a:latin typeface="+mj-lt"/>
                        </a:rPr>
                        <a:t>Electricity generation, steel-making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452972"/>
                  </a:ext>
                </a:extLst>
              </a:tr>
              <a:tr h="10083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AU" sz="2400" b="1" dirty="0">
                          <a:latin typeface="+mj-lt"/>
                        </a:rPr>
                        <a:t>Lignite</a:t>
                      </a:r>
                      <a:endParaRPr lang="en-AU" sz="2400" dirty="0"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AU" sz="2400">
                          <a:latin typeface="+mj-lt"/>
                        </a:rPr>
                        <a:t>Lowest (25–35%)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AU" sz="2400" dirty="0">
                          <a:latin typeface="+mj-lt"/>
                        </a:rPr>
                        <a:t>Low – produces less heat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AU" sz="2400">
                          <a:latin typeface="+mj-lt"/>
                        </a:rPr>
                        <a:t>Brownish-black, crumbly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AU" sz="2400">
                          <a:latin typeface="+mj-lt"/>
                        </a:rPr>
                        <a:t>Softest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latin typeface="+mj-lt"/>
                        </a:rPr>
                        <a:t>Electricity generation near mines (not transported far)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7154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18750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21B1C6-1803-8D2A-76BF-93BE84420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261DF-D794-E122-EA76-3562EBE25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6594"/>
          </a:xfrm>
        </p:spPr>
        <p:txBody>
          <a:bodyPr>
            <a:normAutofit/>
          </a:bodyPr>
          <a:lstStyle/>
          <a:p>
            <a:r>
              <a:rPr lang="en-AU" sz="4000" b="1" dirty="0">
                <a:solidFill>
                  <a:srgbClr val="0070C0"/>
                </a:solidFill>
              </a:rPr>
              <a:t>Types of fossil fuels</a:t>
            </a:r>
            <a:endParaRPr lang="en-US" sz="4000" b="1" dirty="0">
              <a:solidFill>
                <a:srgbClr val="0070C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B05D24-1B60-9785-6A72-0C2C82D5FDA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5930583"/>
            <a:ext cx="2171700" cy="492760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20832B9-0296-BA79-5937-80EEBA5F53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1720"/>
            <a:ext cx="10622280" cy="49352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The following video: </a:t>
            </a:r>
            <a:r>
              <a:rPr lang="en-US" i="1" dirty="0"/>
              <a:t>Fossil Fuels 101</a:t>
            </a:r>
            <a:r>
              <a:rPr lang="en-US" dirty="0"/>
              <a:t> briefly outlines the types of fossil fuels and describes how they are carbon and hydrogen-based energy sources that were made millions of years ago.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sz="2400" u="sng" dirty="0">
                <a:hlinkClick r:id="rId3"/>
              </a:rPr>
              <a:t>https://youtu.be/zaXBVYr9Ij0</a:t>
            </a:r>
            <a:endParaRPr lang="en-US" sz="2400" u="sng" dirty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/>
              <a:t>Place the jumbled fossil fuels</a:t>
            </a:r>
            <a:br>
              <a:rPr lang="en-AU" dirty="0"/>
            </a:br>
            <a:r>
              <a:rPr lang="en-AU" dirty="0"/>
              <a:t>formation pieces in time order.</a:t>
            </a:r>
          </a:p>
          <a:p>
            <a:pPr marL="441325" indent="-441325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501522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A8D1D2-5F65-B14D-E579-1B54B038C8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26FEF-8604-6572-D83A-5AE6FCEF9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9582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Key science ideas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6E925A-F08A-80B3-E634-02CF2A2F59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4707"/>
            <a:ext cx="10515600" cy="4482888"/>
          </a:xfrm>
        </p:spPr>
        <p:txBody>
          <a:bodyPr>
            <a:normAutofit/>
          </a:bodyPr>
          <a:lstStyle/>
          <a:p>
            <a:pPr marL="533400" indent="-533400"/>
            <a:r>
              <a:rPr lang="en-AU" dirty="0">
                <a:latin typeface="+mj-lt"/>
              </a:rPr>
              <a:t>The carbon cycle is the natural process where carbon moves between the air, living things, the land, and the oceans.</a:t>
            </a:r>
          </a:p>
          <a:p>
            <a:pPr marL="533400" indent="-533400"/>
            <a:r>
              <a:rPr lang="en-AU" dirty="0">
                <a:latin typeface="+mj-lt"/>
              </a:rPr>
              <a:t>Plant photosynthesis takes carbon from the air as CO</a:t>
            </a:r>
            <a:r>
              <a:rPr lang="en-AU" baseline="-25000" dirty="0">
                <a:latin typeface="+mj-lt"/>
              </a:rPr>
              <a:t>2</a:t>
            </a:r>
            <a:r>
              <a:rPr lang="en-AU" dirty="0">
                <a:latin typeface="+mj-lt"/>
              </a:rPr>
              <a:t>, converts it to glucose and then plant biology takes over and converts the glucose to cellulose and other plant-building molecules.</a:t>
            </a:r>
          </a:p>
          <a:p>
            <a:pPr marL="533400" indent="-533400"/>
            <a:r>
              <a:rPr lang="en-AU" dirty="0">
                <a:latin typeface="+mj-lt"/>
              </a:rPr>
              <a:t>When plant material and fossil fuels burn, they release energy, carbon dioxide and water vapour back into the atmosphere, completing the cycling of C atoms through the biosphere.</a:t>
            </a:r>
          </a:p>
          <a:p>
            <a:pPr marL="533400" indent="-533400"/>
            <a:r>
              <a:rPr lang="en-AU" dirty="0">
                <a:latin typeface="+mj-lt"/>
              </a:rPr>
              <a:t>Coal formation can be modelled by heating plant material in the absence of oxygen.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E041F6-ED04-A9D0-239D-E752BC98EC9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5930583"/>
            <a:ext cx="2171700" cy="49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981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83240" cy="1325563"/>
          </a:xfrm>
        </p:spPr>
        <p:txBody>
          <a:bodyPr>
            <a:normAutofit/>
          </a:bodyPr>
          <a:lstStyle/>
          <a:p>
            <a:r>
              <a:rPr lang="en-AU" b="1" dirty="0">
                <a:solidFill>
                  <a:srgbClr val="0070C0"/>
                </a:solidFill>
              </a:rPr>
              <a:t>Lesson 4: Evaporation, rain, and the water cycle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905000"/>
            <a:ext cx="10393680" cy="4271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200" dirty="0">
                <a:latin typeface="+mj-lt"/>
              </a:rPr>
              <a:t>Students investigate how temperature affects the amount of water that evaporates and simulate the water cycle and rain making using a large jar, warm water, inverted bottle and ice.</a:t>
            </a:r>
          </a:p>
          <a:p>
            <a:pPr marL="0" indent="0">
              <a:buNone/>
            </a:pPr>
            <a:r>
              <a:rPr lang="en-AU" sz="3200" dirty="0">
                <a:latin typeface="+mj-lt"/>
              </a:rPr>
              <a:t>They then examine data of how the average global temperature and rainfall has changed over the years.</a:t>
            </a:r>
          </a:p>
          <a:p>
            <a:pPr marL="0" indent="0">
              <a:buNone/>
            </a:pPr>
            <a:endParaRPr lang="en-AU" sz="3200" dirty="0"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5790944"/>
            <a:ext cx="2171700" cy="49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210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6410"/>
          </a:xfrm>
        </p:spPr>
        <p:txBody>
          <a:bodyPr>
            <a:normAutofit/>
          </a:bodyPr>
          <a:lstStyle/>
          <a:p>
            <a:r>
              <a:rPr lang="en-AU" sz="4800" b="1" dirty="0">
                <a:solidFill>
                  <a:srgbClr val="0070C0"/>
                </a:solidFill>
              </a:rPr>
              <a:t>Lesson 4 learning intentions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395973"/>
            <a:ext cx="10668000" cy="424282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AU" sz="4000" dirty="0"/>
              <a:t>At the conclusion of the lesson we will:</a:t>
            </a:r>
          </a:p>
          <a:p>
            <a:pPr marL="533400" lvl="0" indent="-533400">
              <a:lnSpc>
                <a:spcPct val="100000"/>
              </a:lnSpc>
            </a:pPr>
            <a:r>
              <a:rPr lang="en-US" sz="3200" dirty="0">
                <a:latin typeface="+mj-lt"/>
              </a:rPr>
              <a:t>describe the water cycle and use models to explain the different water cycle processes</a:t>
            </a:r>
            <a:endParaRPr lang="en-AU" sz="3200" dirty="0">
              <a:latin typeface="+mj-lt"/>
            </a:endParaRPr>
          </a:p>
          <a:p>
            <a:pPr marL="533400" lvl="0" indent="-533400">
              <a:lnSpc>
                <a:spcPct val="150000"/>
              </a:lnSpc>
            </a:pPr>
            <a:r>
              <a:rPr lang="en-AU" sz="3200" dirty="0">
                <a:latin typeface="+mj-lt"/>
              </a:rPr>
              <a:t>know that water evaporates more rapidly when it is warmer</a:t>
            </a:r>
          </a:p>
          <a:p>
            <a:pPr marL="533400" lvl="0" indent="-533400">
              <a:lnSpc>
                <a:spcPct val="100000"/>
              </a:lnSpc>
            </a:pPr>
            <a:r>
              <a:rPr lang="en-AU" sz="3200" dirty="0">
                <a:latin typeface="+mj-lt"/>
              </a:rPr>
              <a:t>explain why warmer air can ‘hold’ more water vapour than cooler air.</a:t>
            </a:r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5930583"/>
            <a:ext cx="2171700" cy="49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993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46010"/>
          </a:xfrm>
        </p:spPr>
        <p:txBody>
          <a:bodyPr>
            <a:normAutofit fontScale="90000"/>
          </a:bodyPr>
          <a:lstStyle/>
          <a:p>
            <a:r>
              <a:rPr lang="en-AU" b="1" dirty="0">
                <a:solidFill>
                  <a:srgbClr val="0070C0"/>
                </a:solidFill>
              </a:rPr>
              <a:t>Lesson 4: Evaporation, rain, and the water cycle</a:t>
            </a:r>
          </a:p>
        </p:txBody>
      </p:sp>
      <p:sp>
        <p:nvSpPr>
          <p:cNvPr id="3" name="Rectangle 2"/>
          <p:cNvSpPr/>
          <p:nvPr/>
        </p:nvSpPr>
        <p:spPr>
          <a:xfrm>
            <a:off x="1005411" y="1488772"/>
            <a:ext cx="10181056" cy="558743"/>
          </a:xfrm>
          <a:prstGeom prst="rect">
            <a:avLst/>
          </a:prstGeom>
          <a:ln w="19050">
            <a:solidFill>
              <a:schemeClr val="accent1"/>
            </a:solidFill>
            <a:prstDash val="solid"/>
          </a:ln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tabLst>
                <a:tab pos="722313" algn="l"/>
              </a:tabLst>
            </a:pPr>
            <a:r>
              <a:rPr lang="en-AU" sz="2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1. Introductory evaporation activity (set up in previous lesson) </a:t>
            </a:r>
          </a:p>
        </p:txBody>
      </p:sp>
      <p:sp>
        <p:nvSpPr>
          <p:cNvPr id="6" name="Rectangle 5"/>
          <p:cNvSpPr/>
          <p:nvPr/>
        </p:nvSpPr>
        <p:spPr>
          <a:xfrm>
            <a:off x="2068554" y="2484380"/>
            <a:ext cx="9117914" cy="558743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tabLst>
                <a:tab pos="722313" algn="l"/>
              </a:tabLst>
            </a:pPr>
            <a:r>
              <a:rPr lang="en-AU" sz="2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2. Class Water cycle model</a:t>
            </a:r>
          </a:p>
        </p:txBody>
      </p:sp>
      <p:sp>
        <p:nvSpPr>
          <p:cNvPr id="7" name="Rectangle 6"/>
          <p:cNvSpPr/>
          <p:nvPr/>
        </p:nvSpPr>
        <p:spPr>
          <a:xfrm>
            <a:off x="3117082" y="3423881"/>
            <a:ext cx="8069386" cy="558743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tabLst>
                <a:tab pos="722313" algn="l"/>
              </a:tabLst>
            </a:pPr>
            <a:r>
              <a:rPr lang="en-AU" sz="2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3. Analysis of BOM humidity data</a:t>
            </a:r>
          </a:p>
        </p:txBody>
      </p:sp>
      <p:sp>
        <p:nvSpPr>
          <p:cNvPr id="8" name="Rectangle 7"/>
          <p:cNvSpPr/>
          <p:nvPr/>
        </p:nvSpPr>
        <p:spPr>
          <a:xfrm>
            <a:off x="4057397" y="4363382"/>
            <a:ext cx="7131303" cy="523220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63538" indent="-363538">
              <a:tabLst>
                <a:tab pos="363538" algn="l"/>
              </a:tabLst>
            </a:pPr>
            <a:r>
              <a:rPr lang="en-AU" sz="2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4. Investigate severity of rainfall events </a:t>
            </a:r>
            <a:endParaRPr lang="en-AU" sz="2800" dirty="0">
              <a:latin typeface="+mj-lt"/>
            </a:endParaRPr>
          </a:p>
        </p:txBody>
      </p:sp>
      <p:sp>
        <p:nvSpPr>
          <p:cNvPr id="10" name="Bent-Up Arrow 9"/>
          <p:cNvSpPr/>
          <p:nvPr/>
        </p:nvSpPr>
        <p:spPr>
          <a:xfrm rot="5400000">
            <a:off x="1025605" y="2027322"/>
            <a:ext cx="947145" cy="987533"/>
          </a:xfrm>
          <a:prstGeom prst="bentUpArrow">
            <a:avLst>
              <a:gd name="adj1" fmla="val 25000"/>
              <a:gd name="adj2" fmla="val 28611"/>
              <a:gd name="adj3" fmla="val 263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Bent-Up Arrow 10"/>
          <p:cNvSpPr/>
          <p:nvPr/>
        </p:nvSpPr>
        <p:spPr>
          <a:xfrm rot="5400000">
            <a:off x="2129883" y="3012867"/>
            <a:ext cx="939502" cy="1000015"/>
          </a:xfrm>
          <a:prstGeom prst="bentUpArrow">
            <a:avLst>
              <a:gd name="adj1" fmla="val 25000"/>
              <a:gd name="adj2" fmla="val 33304"/>
              <a:gd name="adj3" fmla="val 250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" name="Picture 11"/>
          <p:cNvPicPr/>
          <p:nvPr/>
        </p:nvPicPr>
        <p:blipFill>
          <a:blip r:embed="rId2"/>
          <a:stretch>
            <a:fillRect/>
          </a:stretch>
        </p:blipFill>
        <p:spPr>
          <a:xfrm>
            <a:off x="982704" y="5709308"/>
            <a:ext cx="2171700" cy="492760"/>
          </a:xfrm>
          <a:prstGeom prst="rect">
            <a:avLst/>
          </a:prstGeom>
        </p:spPr>
      </p:pic>
      <p:sp>
        <p:nvSpPr>
          <p:cNvPr id="13" name="Bent-Up Arrow 12"/>
          <p:cNvSpPr/>
          <p:nvPr/>
        </p:nvSpPr>
        <p:spPr>
          <a:xfrm rot="5400000">
            <a:off x="3105370" y="3989598"/>
            <a:ext cx="927502" cy="913558"/>
          </a:xfrm>
          <a:prstGeom prst="bentUpArrow">
            <a:avLst>
              <a:gd name="adj1" fmla="val 25000"/>
              <a:gd name="adj2" fmla="val 33304"/>
              <a:gd name="adj3" fmla="val 250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3E83BDF-EFAC-7E5F-8EA4-07932BAEC64B}"/>
              </a:ext>
            </a:extLst>
          </p:cNvPr>
          <p:cNvSpPr/>
          <p:nvPr/>
        </p:nvSpPr>
        <p:spPr>
          <a:xfrm>
            <a:off x="4985286" y="5191966"/>
            <a:ext cx="6203414" cy="558743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-363538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tabLst>
                <a:tab pos="722313" algn="l"/>
              </a:tabLst>
            </a:pPr>
            <a:r>
              <a:rPr lang="en-AU" sz="2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5. Analysis of humidity data</a:t>
            </a:r>
          </a:p>
        </p:txBody>
      </p:sp>
      <p:sp>
        <p:nvSpPr>
          <p:cNvPr id="5" name="Bent-Up Arrow 12">
            <a:extLst>
              <a:ext uri="{FF2B5EF4-FFF2-40B4-BE49-F238E27FC236}">
                <a16:creationId xmlns:a16="http://schemas.microsoft.com/office/drawing/2014/main" id="{A379E3A3-D076-F478-C454-EED40F7BC74A}"/>
              </a:ext>
            </a:extLst>
          </p:cNvPr>
          <p:cNvSpPr/>
          <p:nvPr/>
        </p:nvSpPr>
        <p:spPr>
          <a:xfrm rot="5400000">
            <a:off x="4083727" y="4883799"/>
            <a:ext cx="836266" cy="888927"/>
          </a:xfrm>
          <a:prstGeom prst="bentUpArrow">
            <a:avLst>
              <a:gd name="adj1" fmla="val 25000"/>
              <a:gd name="adj2" fmla="val 33304"/>
              <a:gd name="adj3" fmla="val 250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704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EEEB6F-1333-A868-9F3E-DB0E4C946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9682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Introduction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6F2F5B-A2A2-73F4-3E51-B9A99F7FED73}"/>
              </a:ext>
            </a:extLst>
          </p:cNvPr>
          <p:cNvSpPr txBox="1"/>
          <p:nvPr/>
        </p:nvSpPr>
        <p:spPr>
          <a:xfrm>
            <a:off x="4568336" y="6176963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 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07C845-8B4F-D703-C7E6-2F5A1C43D31B}"/>
              </a:ext>
            </a:extLst>
          </p:cNvPr>
          <p:cNvSpPr txBox="1"/>
          <p:nvPr/>
        </p:nvSpPr>
        <p:spPr>
          <a:xfrm>
            <a:off x="975360" y="1263787"/>
            <a:ext cx="429858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>
                <a:latin typeface="+mj-lt"/>
              </a:rPr>
              <a:t>Preparation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+mj-lt"/>
              </a:rPr>
              <a:t>Equal volumes of tap water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+mj-lt"/>
              </a:rPr>
              <a:t>Label your three beakers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+mj-lt"/>
              </a:rPr>
              <a:t>Record water levels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+mj-lt"/>
              </a:rPr>
              <a:t>Take initial temperatures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+mj-lt"/>
              </a:rPr>
              <a:t>Place in location</a:t>
            </a:r>
          </a:p>
          <a:p>
            <a:r>
              <a:rPr lang="en-AU" sz="2800" dirty="0">
                <a:latin typeface="+mj-lt"/>
              </a:rPr>
              <a:t>The following or a few days later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+mj-lt"/>
              </a:rPr>
              <a:t>Record temperature of each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+mj-lt"/>
              </a:rPr>
              <a:t>Record water level </a:t>
            </a:r>
          </a:p>
          <a:p>
            <a:r>
              <a:rPr lang="en-AU" sz="2400" dirty="0">
                <a:latin typeface="+mj-lt"/>
              </a:rPr>
              <a:t>What controls did we put in place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CB2D03-35EF-EC83-6F8E-0B4DF48D238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92106" y="6000114"/>
            <a:ext cx="2171700" cy="49276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05B61AC-6041-19FD-5701-0D6FE3D6750D}"/>
              </a:ext>
            </a:extLst>
          </p:cNvPr>
          <p:cNvGrpSpPr/>
          <p:nvPr/>
        </p:nvGrpSpPr>
        <p:grpSpPr>
          <a:xfrm>
            <a:off x="5704180" y="3602554"/>
            <a:ext cx="6027766" cy="2397560"/>
            <a:chOff x="4911700" y="2970992"/>
            <a:chExt cx="6027766" cy="2397560"/>
          </a:xfrm>
        </p:grpSpPr>
        <p:pic>
          <p:nvPicPr>
            <p:cNvPr id="6" name="Picture 5" descr="A beaker with a measuring cup&#10;&#10;AI-generated content may be incorrect.">
              <a:extLst>
                <a:ext uri="{FF2B5EF4-FFF2-40B4-BE49-F238E27FC236}">
                  <a16:creationId xmlns:a16="http://schemas.microsoft.com/office/drawing/2014/main" id="{D9C98360-711B-AAFA-F96B-D88B87B97D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11700" y="2970992"/>
              <a:ext cx="6027766" cy="2397560"/>
            </a:xfrm>
            <a:prstGeom prst="rect">
              <a:avLst/>
            </a:prstGeom>
          </p:spPr>
        </p:pic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11C5B4F-7B59-E6A3-93A7-9864A001C3CE}"/>
                </a:ext>
              </a:extLst>
            </p:cNvPr>
            <p:cNvSpPr/>
            <p:nvPr/>
          </p:nvSpPr>
          <p:spPr>
            <a:xfrm>
              <a:off x="5379720" y="3749040"/>
              <a:ext cx="960120" cy="18288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80617B3-5D6F-EC82-525B-43156EDFEC65}"/>
                </a:ext>
              </a:extLst>
            </p:cNvPr>
            <p:cNvSpPr/>
            <p:nvPr/>
          </p:nvSpPr>
          <p:spPr>
            <a:xfrm>
              <a:off x="7452360" y="3764280"/>
              <a:ext cx="960120" cy="18288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4F93AF0-82DA-9846-6C6B-FA9C22694F04}"/>
                </a:ext>
              </a:extLst>
            </p:cNvPr>
            <p:cNvSpPr/>
            <p:nvPr/>
          </p:nvSpPr>
          <p:spPr>
            <a:xfrm>
              <a:off x="9509760" y="3749040"/>
              <a:ext cx="960120" cy="18288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pic>
        <p:nvPicPr>
          <p:cNvPr id="14" name="Picture 13" descr="A white door with a silver handle&#10;&#10;AI-generated content may be incorrect.">
            <a:extLst>
              <a:ext uri="{FF2B5EF4-FFF2-40B4-BE49-F238E27FC236}">
                <a16:creationId xmlns:a16="http://schemas.microsoft.com/office/drawing/2014/main" id="{978068D9-E2B9-4E34-30B2-7F39475A7B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1580" y="1176976"/>
            <a:ext cx="925220" cy="2425578"/>
          </a:xfrm>
          <a:prstGeom prst="rect">
            <a:avLst/>
          </a:prstGeom>
        </p:spPr>
      </p:pic>
      <p:pic>
        <p:nvPicPr>
          <p:cNvPr id="16" name="Picture 15" descr="A white pole with a white pole and a white light&#10;&#10;AI-generated content may be incorrect.">
            <a:extLst>
              <a:ext uri="{FF2B5EF4-FFF2-40B4-BE49-F238E27FC236}">
                <a16:creationId xmlns:a16="http://schemas.microsoft.com/office/drawing/2014/main" id="{0BA7974D-CE57-2D52-43E1-BC88B6E966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75502" y="1283028"/>
            <a:ext cx="762118" cy="180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813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6101-31F6-034A-AE0C-365DDD024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6594"/>
          </a:xfrm>
        </p:spPr>
        <p:txBody>
          <a:bodyPr>
            <a:normAutofit/>
          </a:bodyPr>
          <a:lstStyle/>
          <a:p>
            <a:r>
              <a:rPr lang="en-AU" sz="4000" b="1" dirty="0">
                <a:solidFill>
                  <a:srgbClr val="0070C0"/>
                </a:solidFill>
              </a:rPr>
              <a:t>Simulation of the water cycle and rain formation</a:t>
            </a:r>
            <a:r>
              <a:rPr lang="en-US" sz="4000" b="1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AD6F24-ACB5-B347-BCA2-1337E7EB02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4707"/>
            <a:ext cx="8229600" cy="4482888"/>
          </a:xfrm>
        </p:spPr>
        <p:txBody>
          <a:bodyPr>
            <a:normAutofit/>
          </a:bodyPr>
          <a:lstStyle/>
          <a:p>
            <a:pPr marL="533400" lvl="0" indent="-533400"/>
            <a:r>
              <a:rPr lang="en-AU" dirty="0">
                <a:latin typeface="+mj-lt"/>
              </a:rPr>
              <a:t>Why did we use warm water? </a:t>
            </a:r>
          </a:p>
          <a:p>
            <a:pPr marL="533400" lvl="0" indent="-533400"/>
            <a:r>
              <a:rPr lang="en-AU" dirty="0">
                <a:latin typeface="+mj-lt"/>
              </a:rPr>
              <a:t>Why was crushed ice placed in the cut-off inverted bottle to or inverted cone covering the top opening of the jar? </a:t>
            </a:r>
          </a:p>
          <a:p>
            <a:pPr marL="533400" lvl="0" indent="-533400"/>
            <a:r>
              <a:rPr lang="en-AU" dirty="0">
                <a:latin typeface="+mj-lt"/>
              </a:rPr>
              <a:t>What did you observe happening in the top of the jar just below the ice? </a:t>
            </a:r>
          </a:p>
          <a:p>
            <a:pPr marL="533400" lvl="0" indent="-533400"/>
            <a:r>
              <a:rPr lang="en-AU" dirty="0">
                <a:latin typeface="+mj-lt"/>
              </a:rPr>
              <a:t>What do you see happening on the inside of the jar? </a:t>
            </a:r>
          </a:p>
          <a:p>
            <a:pPr marL="533400" lvl="0" indent="-533400"/>
            <a:r>
              <a:rPr lang="en-AU" dirty="0">
                <a:latin typeface="+mj-lt"/>
              </a:rPr>
              <a:t>What happens when the tiny droplets of water join up and form larger drops? </a:t>
            </a:r>
            <a:endParaRPr lang="en-US" dirty="0"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C8038A-2EC1-604B-AC3C-6F9720A0352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5930583"/>
            <a:ext cx="2171700" cy="492760"/>
          </a:xfrm>
          <a:prstGeom prst="rect">
            <a:avLst/>
          </a:prstGeom>
        </p:spPr>
      </p:pic>
      <p:pic>
        <p:nvPicPr>
          <p:cNvPr id="5" name="Picture 4" descr="A glass with a metal object in it&#10;&#10;AI-generated content may be incorrect.">
            <a:extLst>
              <a:ext uri="{FF2B5EF4-FFF2-40B4-BE49-F238E27FC236}">
                <a16:creationId xmlns:a16="http://schemas.microsoft.com/office/drawing/2014/main" id="{537EB2B2-6824-CFF8-D488-6858587BF0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714" y="1344707"/>
            <a:ext cx="2171701" cy="461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70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E633B-4BC6-A60E-7A8B-C4F580C0A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F309F-7063-253C-323E-B01B301D8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6594"/>
          </a:xfrm>
        </p:spPr>
        <p:txBody>
          <a:bodyPr>
            <a:normAutofit/>
          </a:bodyPr>
          <a:lstStyle/>
          <a:p>
            <a:r>
              <a:rPr lang="en-AU" b="1" dirty="0">
                <a:solidFill>
                  <a:srgbClr val="0070C0"/>
                </a:solidFill>
              </a:rPr>
              <a:t>Humidity and its daily variation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F51390-1B3E-979F-2152-7480733E08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072" y="1344707"/>
            <a:ext cx="10777855" cy="4482888"/>
          </a:xfrm>
        </p:spPr>
        <p:txBody>
          <a:bodyPr>
            <a:normAutofit fontScale="92500"/>
          </a:bodyPr>
          <a:lstStyle/>
          <a:p>
            <a:pPr marL="0" lvl="0" indent="0">
              <a:buNone/>
            </a:pPr>
            <a:r>
              <a:rPr lang="en-AU" dirty="0">
                <a:latin typeface="+mj-lt"/>
              </a:rPr>
              <a:t>Use data on the BOM website: </a:t>
            </a:r>
            <a:r>
              <a:rPr lang="en-AU" u="sng" dirty="0">
                <a:latin typeface="+mj-lt"/>
                <a:hlinkClick r:id="rId2"/>
              </a:rPr>
              <a:t>http://www.bom.gov.au/watl/humidity/</a:t>
            </a:r>
            <a:r>
              <a:rPr lang="en-AU" dirty="0">
                <a:latin typeface="+mj-lt"/>
              </a:rPr>
              <a:t> </a:t>
            </a:r>
          </a:p>
          <a:p>
            <a:pPr marL="533400" lvl="0" indent="-533400"/>
            <a:r>
              <a:rPr lang="en-AU" dirty="0">
                <a:latin typeface="+mj-lt"/>
              </a:rPr>
              <a:t>What is humidity? </a:t>
            </a:r>
          </a:p>
          <a:p>
            <a:pPr marL="533400" lvl="0" indent="-533400"/>
            <a:r>
              <a:rPr lang="en-AU" dirty="0">
                <a:latin typeface="+mj-lt"/>
              </a:rPr>
              <a:t>What is the difference between absolute and relative humidity?  </a:t>
            </a:r>
          </a:p>
          <a:p>
            <a:pPr marL="533400" lvl="0" indent="-533400"/>
            <a:r>
              <a:rPr lang="en-AU" dirty="0">
                <a:latin typeface="+mj-lt"/>
              </a:rPr>
              <a:t>How does humidity change throughout the day and from month to month? </a:t>
            </a:r>
          </a:p>
          <a:p>
            <a:pPr marL="0" indent="0">
              <a:buNone/>
            </a:pPr>
            <a:r>
              <a:rPr lang="en-AU" dirty="0">
                <a:latin typeface="+mj-lt"/>
              </a:rPr>
              <a:t>After exploring this website, say whether</a:t>
            </a:r>
            <a:br>
              <a:rPr lang="en-AU" dirty="0">
                <a:latin typeface="+mj-lt"/>
              </a:rPr>
            </a:br>
            <a:r>
              <a:rPr lang="en-AU" dirty="0">
                <a:latin typeface="+mj-lt"/>
              </a:rPr>
              <a:t>the information presented supports the</a:t>
            </a:r>
            <a:br>
              <a:rPr lang="en-AU" dirty="0">
                <a:latin typeface="+mj-lt"/>
              </a:rPr>
            </a:br>
            <a:r>
              <a:rPr lang="en-AU" dirty="0">
                <a:latin typeface="+mj-lt"/>
              </a:rPr>
              <a:t>information from your analysis of the data</a:t>
            </a:r>
            <a:br>
              <a:rPr lang="en-AU" dirty="0">
                <a:latin typeface="+mj-lt"/>
              </a:rPr>
            </a:br>
            <a:r>
              <a:rPr lang="en-AU" dirty="0">
                <a:latin typeface="+mj-lt"/>
              </a:rPr>
              <a:t>and your observations from the introductory</a:t>
            </a:r>
            <a:br>
              <a:rPr lang="en-AU" dirty="0">
                <a:latin typeface="+mj-lt"/>
              </a:rPr>
            </a:br>
            <a:r>
              <a:rPr lang="en-AU" dirty="0">
                <a:latin typeface="+mj-lt"/>
              </a:rPr>
              <a:t>activity.</a:t>
            </a:r>
          </a:p>
          <a:p>
            <a:pPr marL="0" lvl="0" indent="0">
              <a:buNone/>
            </a:pPr>
            <a:r>
              <a:rPr lang="en-AU" dirty="0">
                <a:latin typeface="+mj-lt"/>
              </a:rPr>
              <a:t> </a:t>
            </a:r>
            <a:endParaRPr lang="en-US" dirty="0"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3075C3-6B3F-0537-D66D-CC544EACB6E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38200" y="5930583"/>
            <a:ext cx="2171700" cy="492760"/>
          </a:xfrm>
          <a:prstGeom prst="rect">
            <a:avLst/>
          </a:prstGeom>
        </p:spPr>
      </p:pic>
      <p:pic>
        <p:nvPicPr>
          <p:cNvPr id="2049" name="Picture 956" descr="A map of australia with green shades&#10;&#10;AI-generated content may be incorrect.">
            <a:extLst>
              <a:ext uri="{FF2B5EF4-FFF2-40B4-BE49-F238E27FC236}">
                <a16:creationId xmlns:a16="http://schemas.microsoft.com/office/drawing/2014/main" id="{2EFC71BE-F339-9A7D-6E0B-1276BE80D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303289"/>
            <a:ext cx="4377055" cy="3000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6221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6101-31F6-034A-AE0C-365DDD024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7791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The water cycle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AD6F24-ACB5-B347-BCA2-1337E7EB02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64921"/>
            <a:ext cx="10698481" cy="14173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>
                <a:latin typeface="+mj-lt"/>
              </a:rPr>
              <a:t>Watch the brief 2-minute United Kingdom Meteorology (MET) Office video: </a:t>
            </a:r>
            <a:r>
              <a:rPr lang="en-AU" i="1" dirty="0">
                <a:latin typeface="+mj-lt"/>
              </a:rPr>
              <a:t>How does rain form and what is the water cycle?</a:t>
            </a:r>
            <a:endParaRPr lang="en-AU" dirty="0">
              <a:latin typeface="+mj-lt"/>
            </a:endParaRPr>
          </a:p>
          <a:p>
            <a:pPr marL="0" indent="0" algn="ctr">
              <a:buNone/>
            </a:pPr>
            <a:r>
              <a:rPr lang="en-AU" u="sng" dirty="0">
                <a:latin typeface="+mj-lt"/>
                <a:hlinkClick r:id="rId2"/>
              </a:rPr>
              <a:t>https://www.youtube.com/watch?v=zBnKgwnn7i4</a:t>
            </a:r>
            <a:r>
              <a:rPr lang="en-AU" dirty="0">
                <a:latin typeface="+mj-lt"/>
              </a:rPr>
              <a:t> </a:t>
            </a:r>
            <a:endParaRPr lang="en-US" dirty="0">
              <a:latin typeface="+mj-lt"/>
            </a:endParaRPr>
          </a:p>
        </p:txBody>
      </p:sp>
      <p:sp>
        <p:nvSpPr>
          <p:cNvPr id="4" name="AutoShape 2" descr="How to Think About Relativity's Concept of Space-Time | Quanta Magazine">
            <a:extLst>
              <a:ext uri="{FF2B5EF4-FFF2-40B4-BE49-F238E27FC236}">
                <a16:creationId xmlns:a16="http://schemas.microsoft.com/office/drawing/2014/main" id="{A44E7CAC-DAEF-A276-9ACE-5A9A47358AB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296444" cy="129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5AFC48-A401-1780-A814-EE9791C3940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38200" y="5930583"/>
            <a:ext cx="2171700" cy="4927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612B06-67C6-6719-81BB-34FE594E73D8}"/>
              </a:ext>
            </a:extLst>
          </p:cNvPr>
          <p:cNvSpPr txBox="1"/>
          <p:nvPr/>
        </p:nvSpPr>
        <p:spPr>
          <a:xfrm>
            <a:off x="838200" y="3058816"/>
            <a:ext cx="505952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dirty="0">
                <a:latin typeface="+mj-lt"/>
              </a:rPr>
              <a:t>In your own words, and with </a:t>
            </a:r>
            <a:br>
              <a:rPr lang="en-AU" sz="2800" dirty="0">
                <a:latin typeface="+mj-lt"/>
              </a:rPr>
            </a:br>
            <a:r>
              <a:rPr lang="en-AU" sz="2800" dirty="0">
                <a:latin typeface="+mj-lt"/>
              </a:rPr>
              <a:t>the help of the following diagram:</a:t>
            </a:r>
          </a:p>
          <a:p>
            <a:r>
              <a:rPr lang="en-AU" sz="2800" dirty="0">
                <a:latin typeface="+mj-lt"/>
              </a:rPr>
              <a:t>Describe the water cycle</a:t>
            </a:r>
            <a:br>
              <a:rPr lang="en-AU" sz="2800" dirty="0">
                <a:latin typeface="+mj-lt"/>
              </a:rPr>
            </a:br>
            <a:r>
              <a:rPr lang="en-AU" sz="2800" dirty="0">
                <a:latin typeface="+mj-lt"/>
              </a:rPr>
              <a:t>Label the different processes</a:t>
            </a:r>
          </a:p>
        </p:txBody>
      </p:sp>
      <p:pic>
        <p:nvPicPr>
          <p:cNvPr id="7" name="Picture 6" descr="A diagram of water cycle&#10;&#10;AI-generated content may be incorrect.">
            <a:extLst>
              <a:ext uri="{FF2B5EF4-FFF2-40B4-BE49-F238E27FC236}">
                <a16:creationId xmlns:a16="http://schemas.microsoft.com/office/drawing/2014/main" id="{F8C83DBC-1D72-8340-187F-9960EB7F7A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755" y="2772581"/>
            <a:ext cx="4789878" cy="335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044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26215</TotalTime>
  <Words>1609</Words>
  <Application>Microsoft Office PowerPoint</Application>
  <PresentationFormat>Widescreen</PresentationFormat>
  <Paragraphs>161</Paragraphs>
  <Slides>24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Freestyle Script</vt:lpstr>
      <vt:lpstr>Office Theme</vt:lpstr>
      <vt:lpstr>PowerPoint Presentation</vt:lpstr>
      <vt:lpstr>Lesson 4: Evaporation, rain, and the water cycle</vt:lpstr>
      <vt:lpstr>Lesson 4: Evaporation, rain, and the water cycle</vt:lpstr>
      <vt:lpstr>Lesson 4 learning intentions</vt:lpstr>
      <vt:lpstr>Lesson 4: Evaporation, rain, and the water cycle</vt:lpstr>
      <vt:lpstr>Introduction </vt:lpstr>
      <vt:lpstr>Simulation of the water cycle and rain formation </vt:lpstr>
      <vt:lpstr>Humidity and its daily variation</vt:lpstr>
      <vt:lpstr>The water cycle</vt:lpstr>
      <vt:lpstr>Severity of rain events</vt:lpstr>
      <vt:lpstr>Extension: The relationship between temperature and humidity</vt:lpstr>
      <vt:lpstr>Key science ideas</vt:lpstr>
      <vt:lpstr>Lesson 5: Making and Burning Coal and the Carbon Cycle</vt:lpstr>
      <vt:lpstr>Lesson 5: Making and Burning Coal and the Carbon Cycle</vt:lpstr>
      <vt:lpstr>Lesson 5 learning intentions</vt:lpstr>
      <vt:lpstr>Lesson 5: Making and Burning Coal and the Carbon Cycle</vt:lpstr>
      <vt:lpstr>Activity: Simulating making coal </vt:lpstr>
      <vt:lpstr>Activity: Simulating making coal </vt:lpstr>
      <vt:lpstr>Activity: Simulating making coal </vt:lpstr>
      <vt:lpstr>Fossil fuel formation video and jigsaw</vt:lpstr>
      <vt:lpstr>Optional activity: Types of coal </vt:lpstr>
      <vt:lpstr>Properties of types of coal </vt:lpstr>
      <vt:lpstr>Types of fossil fuels</vt:lpstr>
      <vt:lpstr>Key science ideas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Shachar Boublil</dc:creator>
  <cp:lastModifiedBy>David Wood</cp:lastModifiedBy>
  <cp:revision>55</cp:revision>
  <cp:lastPrinted>2025-12-02T02:54:04Z</cp:lastPrinted>
  <dcterms:created xsi:type="dcterms:W3CDTF">2020-12-01T11:06:14Z</dcterms:created>
  <dcterms:modified xsi:type="dcterms:W3CDTF">2025-12-02T05:18:54Z</dcterms:modified>
</cp:coreProperties>
</file>